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_rels/slideMaster1.xml.rels" ContentType="application/vnd.openxmlformats-package.relationships+xml"/>
  <Override PartName="/ppt/theme/theme1.xml" ContentType="application/vnd.openxmlformats-officedocument.theme+xml"/>
  <Override PartName="/ppt/media/image1.png" ContentType="image/png"/>
  <Override PartName="/ppt/media/image2.png" ContentType="image/png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9.xml.rels" ContentType="application/vnd.openxmlformats-package.relationships+xml"/>
  <Override PartName="/ppt/slides/_rels/slide10.xml.rels" ContentType="application/vnd.openxmlformats-package.relationships+xml"/>
  <Override PartName="/ppt/slides/_rels/slide11.xml.rels" ContentType="application/vnd.openxmlformats-package.relationships+xml"/>
  <Override PartName="/ppt/slides/_rels/slide12.xml.rels" ContentType="application/vnd.openxmlformats-package.relationships+xml"/>
  <Override PartName="/ppt/slides/_rels/slide13.xml.rels" ContentType="application/vnd.openxmlformats-package.relationships+xml"/>
  <Override PartName="/ppt/presProps.xml" ContentType="application/vnd.openxmlformats-officedocument.presentationml.presPro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</p:sldIdLst>
  <p:sldSz cx="9144000" cy="685800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6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/>
          </p:nvPr>
        </p:nvSpPr>
        <p:spPr>
          <a:xfrm>
            <a:off x="8372160" y="6681960"/>
            <a:ext cx="77148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6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837216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876744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/>
          </p:nvPr>
        </p:nvSpPr>
        <p:spPr>
          <a:xfrm>
            <a:off x="8633160" y="649008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/>
          </p:nvPr>
        </p:nvSpPr>
        <p:spPr>
          <a:xfrm>
            <a:off x="8893800" y="649008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/>
          </p:nvPr>
        </p:nvSpPr>
        <p:spPr>
          <a:xfrm>
            <a:off x="8372160" y="668196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1" name="PlaceHolder 6"/>
          <p:cNvSpPr>
            <a:spLocks noGrp="1"/>
          </p:cNvSpPr>
          <p:nvPr>
            <p:ph/>
          </p:nvPr>
        </p:nvSpPr>
        <p:spPr>
          <a:xfrm>
            <a:off x="8633160" y="668196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2" name="PlaceHolder 7"/>
          <p:cNvSpPr>
            <a:spLocks noGrp="1"/>
          </p:cNvSpPr>
          <p:nvPr>
            <p:ph/>
          </p:nvPr>
        </p:nvSpPr>
        <p:spPr>
          <a:xfrm>
            <a:off x="8893800" y="668196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8372160" y="4622760"/>
            <a:ext cx="771480" cy="4102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34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subTitle"/>
          </p:nvPr>
        </p:nvSpPr>
        <p:spPr>
          <a:xfrm>
            <a:off x="588600" y="367920"/>
            <a:ext cx="7886520" cy="2509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/>
          </p:nvPr>
        </p:nvSpPr>
        <p:spPr>
          <a:xfrm>
            <a:off x="837216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/>
          </p:nvPr>
        </p:nvSpPr>
        <p:spPr>
          <a:xfrm>
            <a:off x="876744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/>
          </p:nvPr>
        </p:nvSpPr>
        <p:spPr>
          <a:xfrm>
            <a:off x="8372160" y="6681960"/>
            <a:ext cx="77148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6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0" name="Connecteur droit 7"/>
          <p:cNvCxnSpPr/>
          <p:nvPr/>
        </p:nvCxnSpPr>
        <p:spPr>
          <a:xfrm flipV="1">
            <a:off x="0" y="0"/>
            <a:ext cx="360" cy="6858360"/>
          </a:xfrm>
          <a:prstGeom prst="straightConnector1">
            <a:avLst/>
          </a:prstGeom>
          <a:ln w="76200">
            <a:solidFill>
              <a:srgbClr val="00b050"/>
            </a:solidFill>
          </a:ln>
        </p:spPr>
      </p:cxnSp>
      <p:sp>
        <p:nvSpPr>
          <p:cNvPr id="1" name="ZoneTexte 8"/>
          <p:cNvSpPr/>
          <p:nvPr/>
        </p:nvSpPr>
        <p:spPr>
          <a:xfrm>
            <a:off x="39240" y="346320"/>
            <a:ext cx="848160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</a:rPr>
              <a:t>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" name="Rectangle 9"/>
          <p:cNvSpPr/>
          <p:nvPr/>
        </p:nvSpPr>
        <p:spPr>
          <a:xfrm>
            <a:off x="7933680" y="0"/>
            <a:ext cx="1209960" cy="32436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</a:rPr>
              <a:t>Séance </a:t>
            </a:r>
            <a:r>
              <a:rPr b="0" lang="fr-FR" sz="1600" spc="-1" strike="noStrike">
                <a:solidFill>
                  <a:schemeClr val="lt1"/>
                </a:solidFill>
                <a:latin typeface="Calibri"/>
              </a:rPr>
              <a:t>103</a:t>
            </a:r>
            <a:endParaRPr b="0" lang="fr-FR" sz="1600" spc="-1" strike="noStrike">
              <a:latin typeface="Arial"/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39240" y="0"/>
            <a:ext cx="7849440" cy="32436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p>
            <a:pPr indent="0">
              <a:lnSpc>
                <a:spcPct val="90000"/>
              </a:lnSpc>
              <a:buNone/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Modifiez le style du titre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rm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X/X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6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9120" cy="359640"/>
          </a:xfrm>
          <a:prstGeom prst="rect">
            <a:avLst/>
          </a:prstGeom>
          <a:ln w="0">
            <a:noFill/>
          </a:ln>
        </p:spPr>
      </p:pic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4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5" name="Espace réservé du texte 2"/>
          <p:cNvSpPr/>
          <p:nvPr/>
        </p:nvSpPr>
        <p:spPr>
          <a:xfrm>
            <a:off x="195480" y="1322640"/>
            <a:ext cx="8319600" cy="4853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anchor="t">
            <a:normAutofit/>
          </a:bodyPr>
          <a:p>
            <a:pPr algn="ctr">
              <a:lnSpc>
                <a:spcPct val="90000"/>
              </a:lnSpc>
              <a:spcBef>
                <a:spcPts val="1001"/>
              </a:spcBef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1/8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46" name="Rectangle 5"/>
          <p:cNvSpPr/>
          <p:nvPr/>
        </p:nvSpPr>
        <p:spPr>
          <a:xfrm>
            <a:off x="0" y="330120"/>
            <a:ext cx="9143640" cy="65275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7" name="ZoneTexte 6"/>
          <p:cNvSpPr/>
          <p:nvPr/>
        </p:nvSpPr>
        <p:spPr>
          <a:xfrm>
            <a:off x="1620000" y="1800000"/>
            <a:ext cx="5760000" cy="3441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endParaRPr b="0" lang="fr-FR" sz="2800" spc="-1" strike="noStrike">
              <a:latin typeface="Arial"/>
            </a:endParaRPr>
          </a:p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r>
              <a:rPr b="1" lang="fr-FR" sz="3200" spc="-1" strike="noStrike">
                <a:solidFill>
                  <a:srgbClr val="ffffff"/>
                </a:solidFill>
                <a:latin typeface="Calibri"/>
              </a:rPr>
              <a:t>CE2 : Je résous un problème de dénombrement.</a:t>
            </a:r>
            <a:endParaRPr b="0" lang="fr-FR" sz="3200" spc="-1" strike="noStrike">
              <a:latin typeface="Arial"/>
            </a:endParaRPr>
          </a:p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endParaRPr b="0" lang="fr-FR" sz="3200" spc="-1" strike="noStrike">
              <a:latin typeface="Arial"/>
            </a:endParaRPr>
          </a:p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r>
              <a:rPr b="1" lang="fr-FR" sz="3200" spc="-1" strike="noStrike">
                <a:solidFill>
                  <a:srgbClr val="ffffff"/>
                </a:solidFill>
                <a:latin typeface="Calibri"/>
              </a:rPr>
              <a:t>CM1 : Je sais additionner et soustraire des nombres décimaux.</a:t>
            </a:r>
            <a:endParaRPr b="0" lang="fr-FR" sz="3200" spc="-1" strike="noStrike">
              <a:latin typeface="Arial"/>
            </a:endParaRPr>
          </a:p>
        </p:txBody>
      </p:sp>
      <p:pic>
        <p:nvPicPr>
          <p:cNvPr id="48" name="Image 7" descr=""/>
          <p:cNvPicPr/>
          <p:nvPr/>
        </p:nvPicPr>
        <p:blipFill>
          <a:blip r:embed="rId1"/>
          <a:stretch/>
        </p:blipFill>
        <p:spPr>
          <a:xfrm>
            <a:off x="3654360" y="571320"/>
            <a:ext cx="1834920" cy="12657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5/6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20" name="ZoneTexte 6"/>
          <p:cNvSpPr/>
          <p:nvPr/>
        </p:nvSpPr>
        <p:spPr>
          <a:xfrm>
            <a:off x="180000" y="1044000"/>
            <a:ext cx="900000" cy="456120"/>
          </a:xfrm>
          <a:prstGeom prst="rect">
            <a:avLst/>
          </a:prstGeom>
          <a:solidFill>
            <a:srgbClr val="c0000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2400" spc="-1" strike="noStrike">
                <a:solidFill>
                  <a:srgbClr val="ffffff"/>
                </a:solidFill>
                <a:latin typeface="Calibri"/>
              </a:rPr>
              <a:t>2 300</a:t>
            </a:r>
            <a:endParaRPr b="0" lang="fr-FR" sz="2400" spc="-1" strike="noStrike">
              <a:latin typeface="Arial"/>
            </a:endParaRPr>
          </a:p>
        </p:txBody>
      </p:sp>
      <p:grpSp>
        <p:nvGrpSpPr>
          <p:cNvPr id="421" name="Groupe 10"/>
          <p:cNvGrpSpPr/>
          <p:nvPr/>
        </p:nvGrpSpPr>
        <p:grpSpPr>
          <a:xfrm>
            <a:off x="180000" y="2160000"/>
            <a:ext cx="4100400" cy="3960000"/>
            <a:chOff x="180000" y="2160000"/>
            <a:chExt cx="4100400" cy="3960000"/>
          </a:xfrm>
        </p:grpSpPr>
        <p:grpSp>
          <p:nvGrpSpPr>
            <p:cNvPr id="422" name="Groupe 11"/>
            <p:cNvGrpSpPr/>
            <p:nvPr/>
          </p:nvGrpSpPr>
          <p:grpSpPr>
            <a:xfrm>
              <a:off x="180000" y="2160000"/>
              <a:ext cx="3960360" cy="3960000"/>
              <a:chOff x="180000" y="2160000"/>
              <a:chExt cx="3960360" cy="3960000"/>
            </a:xfrm>
          </p:grpSpPr>
          <p:sp>
            <p:nvSpPr>
              <p:cNvPr id="423" name="Ellipse 15"/>
              <p:cNvSpPr/>
              <p:nvPr/>
            </p:nvSpPr>
            <p:spPr>
              <a:xfrm>
                <a:off x="180000" y="2160000"/>
                <a:ext cx="3960360" cy="3960000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</p:sp>
          <p:grpSp>
            <p:nvGrpSpPr>
              <p:cNvPr id="424" name="Groupe 16"/>
              <p:cNvGrpSpPr/>
              <p:nvPr/>
            </p:nvGrpSpPr>
            <p:grpSpPr>
              <a:xfrm>
                <a:off x="637920" y="2621160"/>
                <a:ext cx="3038040" cy="3037680"/>
                <a:chOff x="637920" y="2621160"/>
                <a:chExt cx="3038040" cy="3037680"/>
              </a:xfrm>
            </p:grpSpPr>
            <p:sp>
              <p:nvSpPr>
                <p:cNvPr id="425" name="Ellipse 17"/>
                <p:cNvSpPr/>
                <p:nvPr/>
              </p:nvSpPr>
              <p:spPr>
                <a:xfrm>
                  <a:off x="637920" y="2621160"/>
                  <a:ext cx="3038040" cy="3037680"/>
                </a:xfrm>
                <a:prstGeom prst="ellipse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  <p:sp>
              <p:nvSpPr>
                <p:cNvPr id="426" name="Ellipse 18"/>
                <p:cNvSpPr/>
                <p:nvPr/>
              </p:nvSpPr>
              <p:spPr>
                <a:xfrm>
                  <a:off x="1144440" y="3127680"/>
                  <a:ext cx="2025000" cy="2024640"/>
                </a:xfrm>
                <a:prstGeom prst="ellipse">
                  <a:avLst/>
                </a:prstGeom>
                <a:solidFill>
                  <a:srgbClr val="00b05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  <p:sp>
              <p:nvSpPr>
                <p:cNvPr id="427" name="Ellipse 19"/>
                <p:cNvSpPr/>
                <p:nvPr/>
              </p:nvSpPr>
              <p:spPr>
                <a:xfrm>
                  <a:off x="1650600" y="3633840"/>
                  <a:ext cx="1012320" cy="1012320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</p:grpSp>
        </p:grpSp>
        <p:sp>
          <p:nvSpPr>
            <p:cNvPr id="428" name="ZoneTexte 12"/>
            <p:cNvSpPr/>
            <p:nvPr/>
          </p:nvSpPr>
          <p:spPr>
            <a:xfrm>
              <a:off x="1757880" y="3701880"/>
              <a:ext cx="2522520" cy="45612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2400" spc="-1" strike="noStrike">
                  <a:solidFill>
                    <a:srgbClr val="ffffff"/>
                  </a:solidFill>
                  <a:latin typeface="Calibri"/>
                  <a:ea typeface="Microsoft YaHei"/>
                </a:rPr>
                <a:t> </a:t>
              </a:r>
              <a:r>
                <a:rPr b="1" lang="fr-FR" sz="2200" spc="-1" strike="noStrike">
                  <a:solidFill>
                    <a:srgbClr val="ffffff"/>
                  </a:solidFill>
                  <a:latin typeface="Calibri"/>
                </a:rPr>
                <a:t>500     250  100  25</a:t>
              </a:r>
              <a:endParaRPr b="0" lang="fr-FR" sz="2200" spc="-1" strike="noStrike">
                <a:latin typeface="Arial"/>
              </a:endParaRPr>
            </a:p>
          </p:txBody>
        </p:sp>
      </p:grpSp>
      <p:grpSp>
        <p:nvGrpSpPr>
          <p:cNvPr id="429" name="Groupe 20"/>
          <p:cNvGrpSpPr/>
          <p:nvPr/>
        </p:nvGrpSpPr>
        <p:grpSpPr>
          <a:xfrm>
            <a:off x="3602520" y="4068720"/>
            <a:ext cx="531360" cy="638280"/>
            <a:chOff x="3602520" y="4068720"/>
            <a:chExt cx="531360" cy="638280"/>
          </a:xfrm>
        </p:grpSpPr>
        <p:sp>
          <p:nvSpPr>
            <p:cNvPr id="430" name="Signe de multiplication 21"/>
            <p:cNvSpPr/>
            <p:nvPr/>
          </p:nvSpPr>
          <p:spPr>
            <a:xfrm>
              <a:off x="3860640" y="4294440"/>
              <a:ext cx="273240" cy="298080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431" name="ZoneTexte 22"/>
            <p:cNvSpPr/>
            <p:nvPr/>
          </p:nvSpPr>
          <p:spPr>
            <a:xfrm>
              <a:off x="3602520" y="4068720"/>
              <a:ext cx="3538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3600" spc="-1" strike="noStrike">
                  <a:solidFill>
                    <a:srgbClr val="000000"/>
                  </a:solidFill>
                  <a:latin typeface="Calibri"/>
                </a:rPr>
                <a:t>?</a:t>
              </a:r>
              <a:endParaRPr b="0" lang="fr-FR" sz="3600" spc="-1" strike="noStrike">
                <a:latin typeface="Arial"/>
              </a:endParaRPr>
            </a:p>
          </p:txBody>
        </p:sp>
      </p:grpSp>
      <p:grpSp>
        <p:nvGrpSpPr>
          <p:cNvPr id="432" name="Groupe 23"/>
          <p:cNvGrpSpPr/>
          <p:nvPr/>
        </p:nvGrpSpPr>
        <p:grpSpPr>
          <a:xfrm>
            <a:off x="1882440" y="4021920"/>
            <a:ext cx="568440" cy="638280"/>
            <a:chOff x="1882440" y="4021920"/>
            <a:chExt cx="568440" cy="638280"/>
          </a:xfrm>
        </p:grpSpPr>
        <p:sp>
          <p:nvSpPr>
            <p:cNvPr id="433" name="Signe de multiplication 24"/>
            <p:cNvSpPr/>
            <p:nvPr/>
          </p:nvSpPr>
          <p:spPr>
            <a:xfrm>
              <a:off x="2178000" y="4180680"/>
              <a:ext cx="272880" cy="298080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434" name="ZoneTexte 25"/>
            <p:cNvSpPr/>
            <p:nvPr/>
          </p:nvSpPr>
          <p:spPr>
            <a:xfrm>
              <a:off x="1882440" y="4021920"/>
              <a:ext cx="3538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3600" spc="-1" strike="noStrike">
                  <a:solidFill>
                    <a:srgbClr val="000000"/>
                  </a:solidFill>
                  <a:latin typeface="Calibri"/>
                </a:rPr>
                <a:t>?</a:t>
              </a:r>
              <a:endParaRPr b="0" lang="fr-FR" sz="3600" spc="-1" strike="noStrike">
                <a:latin typeface="Arial"/>
              </a:endParaRPr>
            </a:p>
          </p:txBody>
        </p:sp>
      </p:grpSp>
      <p:grpSp>
        <p:nvGrpSpPr>
          <p:cNvPr id="435" name="Groupe 26"/>
          <p:cNvGrpSpPr/>
          <p:nvPr/>
        </p:nvGrpSpPr>
        <p:grpSpPr>
          <a:xfrm>
            <a:off x="2282040" y="3211560"/>
            <a:ext cx="568800" cy="638280"/>
            <a:chOff x="2282040" y="3211560"/>
            <a:chExt cx="568800" cy="638280"/>
          </a:xfrm>
        </p:grpSpPr>
        <p:sp>
          <p:nvSpPr>
            <p:cNvPr id="436" name="Signe de multiplication 27"/>
            <p:cNvSpPr/>
            <p:nvPr/>
          </p:nvSpPr>
          <p:spPr>
            <a:xfrm>
              <a:off x="2577960" y="3370680"/>
              <a:ext cx="272880" cy="298080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437" name="ZoneTexte 28"/>
            <p:cNvSpPr/>
            <p:nvPr/>
          </p:nvSpPr>
          <p:spPr>
            <a:xfrm>
              <a:off x="2282040" y="3211560"/>
              <a:ext cx="35424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3600" spc="-1" strike="noStrike">
                  <a:solidFill>
                    <a:srgbClr val="000000"/>
                  </a:solidFill>
                  <a:latin typeface="Calibri"/>
                </a:rPr>
                <a:t>?</a:t>
              </a:r>
              <a:endParaRPr b="0" lang="fr-FR" sz="3600" spc="-1" strike="noStrike">
                <a:latin typeface="Arial"/>
              </a:endParaRPr>
            </a:p>
          </p:txBody>
        </p:sp>
      </p:grpSp>
      <p:sp>
        <p:nvSpPr>
          <p:cNvPr id="438" name="ZoneTexte 32"/>
          <p:cNvSpPr/>
          <p:nvPr/>
        </p:nvSpPr>
        <p:spPr>
          <a:xfrm>
            <a:off x="180000" y="1500120"/>
            <a:ext cx="432000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2060"/>
                </a:solidFill>
                <a:latin typeface="Calibri"/>
              </a:rPr>
              <a:t>= …×500+ …×250+ …×25 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439" name=""/>
          <p:cNvSpPr/>
          <p:nvPr/>
        </p:nvSpPr>
        <p:spPr>
          <a:xfrm flipV="1">
            <a:off x="450288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440" name="Titre 5"/>
          <p:cNvSpPr txBox="1"/>
          <p:nvPr/>
        </p:nvSpPr>
        <p:spPr>
          <a:xfrm>
            <a:off x="511200" y="429840"/>
            <a:ext cx="2873160" cy="6505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56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Complète pour avoir le score indiqué. 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41" name="ZoneTexte 91"/>
          <p:cNvSpPr/>
          <p:nvPr/>
        </p:nvSpPr>
        <p:spPr>
          <a:xfrm>
            <a:off x="4645080" y="1836000"/>
            <a:ext cx="4566600" cy="699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Estimation :</a:t>
            </a:r>
            <a:endParaRPr b="0" lang="fr-FR" sz="4000" spc="-1" strike="noStrike">
              <a:latin typeface="Arial"/>
            </a:endParaRPr>
          </a:p>
        </p:txBody>
      </p:sp>
      <p:grpSp>
        <p:nvGrpSpPr>
          <p:cNvPr id="442" name="Groupe 15"/>
          <p:cNvGrpSpPr/>
          <p:nvPr/>
        </p:nvGrpSpPr>
        <p:grpSpPr>
          <a:xfrm>
            <a:off x="4465800" y="3656880"/>
            <a:ext cx="4202280" cy="2042640"/>
            <a:chOff x="4465800" y="3656880"/>
            <a:chExt cx="4202280" cy="2042640"/>
          </a:xfrm>
        </p:grpSpPr>
        <p:sp>
          <p:nvSpPr>
            <p:cNvPr id="443" name="Rectangle 82"/>
            <p:cNvSpPr/>
            <p:nvPr/>
          </p:nvSpPr>
          <p:spPr>
            <a:xfrm>
              <a:off x="4465800" y="4402440"/>
              <a:ext cx="90252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444" name="Rectangle 83"/>
            <p:cNvSpPr/>
            <p:nvPr/>
          </p:nvSpPr>
          <p:spPr>
            <a:xfrm>
              <a:off x="5068800" y="3660840"/>
              <a:ext cx="902520" cy="739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4400" spc="-1" strike="noStrike">
                  <a:solidFill>
                    <a:srgbClr val="c00000"/>
                  </a:solidFill>
                  <a:latin typeface="Aptos"/>
                  <a:ea typeface="DejaVu Sans"/>
                </a:rPr>
                <a:t>D</a:t>
              </a:r>
              <a:endParaRPr b="0" lang="fr-FR" sz="4400" spc="-1" strike="noStrike">
                <a:latin typeface="Arial"/>
              </a:endParaRPr>
            </a:p>
          </p:txBody>
        </p:sp>
        <p:sp>
          <p:nvSpPr>
            <p:cNvPr id="445" name="Rectangle 84"/>
            <p:cNvSpPr/>
            <p:nvPr/>
          </p:nvSpPr>
          <p:spPr>
            <a:xfrm>
              <a:off x="5972760" y="3660840"/>
              <a:ext cx="902520" cy="739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4400" spc="-1" strike="noStrike">
                  <a:solidFill>
                    <a:srgbClr val="0070c0"/>
                  </a:solidFill>
                  <a:latin typeface="Aptos"/>
                  <a:ea typeface="DejaVu Sans"/>
                </a:rPr>
                <a:t>U</a:t>
              </a:r>
              <a:endParaRPr b="0" lang="fr-FR" sz="4400" spc="-1" strike="noStrike">
                <a:latin typeface="Arial"/>
              </a:endParaRPr>
            </a:p>
          </p:txBody>
        </p:sp>
        <p:sp>
          <p:nvSpPr>
            <p:cNvPr id="446" name="Rectangle 85"/>
            <p:cNvSpPr/>
            <p:nvPr/>
          </p:nvSpPr>
          <p:spPr>
            <a:xfrm>
              <a:off x="5069880" y="4400640"/>
              <a:ext cx="90252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447" name="Rectangle 86"/>
            <p:cNvSpPr/>
            <p:nvPr/>
          </p:nvSpPr>
          <p:spPr>
            <a:xfrm>
              <a:off x="5972760" y="4402440"/>
              <a:ext cx="90252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448" name="Rectangle 87"/>
            <p:cNvSpPr/>
            <p:nvPr/>
          </p:nvSpPr>
          <p:spPr>
            <a:xfrm>
              <a:off x="6859440" y="3656880"/>
              <a:ext cx="902520" cy="7398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2916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200" spc="-1" strike="noStrike">
                  <a:solidFill>
                    <a:srgbClr val="747474"/>
                  </a:solidFill>
                  <a:latin typeface="Aptos"/>
                  <a:ea typeface="DejaVu Sans"/>
                </a:rPr>
                <a:t>dixièmes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449" name="Rectangle 88"/>
            <p:cNvSpPr/>
            <p:nvPr/>
          </p:nvSpPr>
          <p:spPr>
            <a:xfrm>
              <a:off x="7765200" y="3660840"/>
              <a:ext cx="902520" cy="739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2916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200" spc="-1" strike="noStrike">
                  <a:solidFill>
                    <a:srgbClr val="747474"/>
                  </a:solidFill>
                  <a:latin typeface="Aptos"/>
                  <a:ea typeface="DejaVu Sans"/>
                </a:rPr>
                <a:t>centièmes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450" name="Rectangle 89"/>
            <p:cNvSpPr/>
            <p:nvPr/>
          </p:nvSpPr>
          <p:spPr>
            <a:xfrm>
              <a:off x="6860880" y="4402440"/>
              <a:ext cx="90288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451" name="Rectangle 90"/>
            <p:cNvSpPr/>
            <p:nvPr/>
          </p:nvSpPr>
          <p:spPr>
            <a:xfrm>
              <a:off x="7763400" y="4402440"/>
              <a:ext cx="90252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endParaRPr b="0" lang="fr-FR" sz="180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80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452" name="ZoneTexte 92"/>
            <p:cNvSpPr/>
            <p:nvPr/>
          </p:nvSpPr>
          <p:spPr>
            <a:xfrm>
              <a:off x="6684840" y="4197960"/>
              <a:ext cx="696600" cy="8208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80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,</a:t>
              </a:r>
              <a:endParaRPr b="0" lang="fr-FR" sz="4800" spc="-1" strike="noStrike">
                <a:latin typeface="Arial"/>
              </a:endParaRPr>
            </a:p>
          </p:txBody>
        </p:sp>
        <mc:AlternateContent>
          <mc:Choice xmlns:a14="http://schemas.microsoft.com/office/drawing/2010/main" Requires="a14">
            <p:sp>
              <p:nvSpPr>
                <p:cNvPr id="453" name="ZoneTexte 93"/>
                <p:cNvSpPr txBox="1"/>
                <p:nvPr/>
              </p:nvSpPr>
              <p:spPr>
                <a:xfrm>
                  <a:off x="7062480" y="3944520"/>
                  <a:ext cx="551880" cy="37044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0,1</m:t>
                      </m:r>
                    </m:oMath>
                  </a14:m>
                </a:p>
              </p:txBody>
            </p:sp>
          </mc:Choice>
          <mc:Fallback/>
        </mc:AlternateContent>
        <mc:AlternateContent>
          <mc:Choice xmlns:a14="http://schemas.microsoft.com/office/drawing/2010/main" Requires="a14">
            <p:sp>
              <p:nvSpPr>
                <p:cNvPr id="454" name="ZoneTexte 94"/>
                <p:cNvSpPr txBox="1"/>
                <p:nvPr/>
              </p:nvSpPr>
              <p:spPr>
                <a:xfrm>
                  <a:off x="7896240" y="3959640"/>
                  <a:ext cx="707040" cy="37008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0,01</m:t>
                      </m:r>
                    </m:oMath>
                  </a14:m>
                </a:p>
              </p:txBody>
            </p:sp>
          </mc:Choice>
          <mc:Fallback/>
        </mc:AlternateContent>
        <p:sp>
          <p:nvSpPr>
            <p:cNvPr id="455" name="ZoneTexte 95"/>
            <p:cNvSpPr/>
            <p:nvPr/>
          </p:nvSpPr>
          <p:spPr>
            <a:xfrm>
              <a:off x="6668640" y="4776120"/>
              <a:ext cx="696600" cy="8208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80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,</a:t>
              </a:r>
              <a:endParaRPr b="0" lang="fr-FR" sz="4800" spc="-1" strike="noStrike">
                <a:latin typeface="Arial"/>
              </a:endParaRPr>
            </a:p>
          </p:txBody>
        </p:sp>
        <p:sp>
          <p:nvSpPr>
            <p:cNvPr id="456" name="Rectangle 91"/>
            <p:cNvSpPr/>
            <p:nvPr/>
          </p:nvSpPr>
          <p:spPr>
            <a:xfrm>
              <a:off x="7765200" y="4411440"/>
              <a:ext cx="90288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</p:txBody>
        </p:sp>
      </p:grpSp>
      <p:sp>
        <p:nvSpPr>
          <p:cNvPr id="457" name=""/>
          <p:cNvSpPr/>
          <p:nvPr/>
        </p:nvSpPr>
        <p:spPr>
          <a:xfrm>
            <a:off x="4465080" y="5690880"/>
            <a:ext cx="4197600" cy="9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458" name="ZoneTexte 96"/>
          <p:cNvSpPr/>
          <p:nvPr/>
        </p:nvSpPr>
        <p:spPr>
          <a:xfrm>
            <a:off x="4654080" y="927000"/>
            <a:ext cx="469584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65,8 + 42,54 = …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459" name="ZoneTexte 97"/>
          <p:cNvSpPr/>
          <p:nvPr/>
        </p:nvSpPr>
        <p:spPr>
          <a:xfrm>
            <a:off x="4767480" y="2567160"/>
            <a:ext cx="3872520" cy="699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66 + 43 = …</a:t>
            </a:r>
            <a:endParaRPr b="0" lang="fr-FR" sz="40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378" dur="indefinite" restart="never" nodeType="tmRoot">
          <p:childTnLst>
            <p:seq>
              <p:cTn id="379" dur="indefinite" nodeType="mainSeq">
                <p:childTnLst>
                  <p:par>
                    <p:cTn id="380" fill="hold">
                      <p:stCondLst>
                        <p:cond delay="indefinite"/>
                      </p:stCondLst>
                      <p:childTnLst>
                        <p:par>
                          <p:cTn id="381" fill="hold">
                            <p:stCondLst>
                              <p:cond delay="0"/>
                            </p:stCondLst>
                            <p:childTnLst>
                              <p:par>
                                <p:cTn id="382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84" dur="500"/>
                                        <p:tgtEl>
                                          <p:spTgt spid="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5" fill="hold">
                      <p:stCondLst>
                        <p:cond delay="indefinite"/>
                      </p:stCondLst>
                      <p:childTnLst>
                        <p:par>
                          <p:cTn id="386" fill="hold">
                            <p:stCondLst>
                              <p:cond delay="0"/>
                            </p:stCondLst>
                            <p:childTnLst>
                              <p:par>
                                <p:cTn id="387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89" dur="500"/>
                                        <p:tgtEl>
                                          <p:spTgt spid="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0" fill="hold">
                      <p:stCondLst>
                        <p:cond delay="indefinite"/>
                      </p:stCondLst>
                      <p:childTnLst>
                        <p:par>
                          <p:cTn id="391" fill="hold">
                            <p:stCondLst>
                              <p:cond delay="0"/>
                            </p:stCondLst>
                            <p:childTnLst>
                              <p:par>
                                <p:cTn id="392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94" dur="500"/>
                                        <p:tgtEl>
                                          <p:spTgt spid="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5" fill="hold">
                      <p:stCondLst>
                        <p:cond delay="indefinite"/>
                      </p:stCondLst>
                      <p:childTnLst>
                        <p:par>
                          <p:cTn id="396" fill="hold">
                            <p:stCondLst>
                              <p:cond delay="0"/>
                            </p:stCondLst>
                            <p:childTnLst>
                              <p:par>
                                <p:cTn id="397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99" dur="500"/>
                                        <p:tgtEl>
                                          <p:spTgt spid="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0" fill="hold">
                      <p:stCondLst>
                        <p:cond delay="indefinite"/>
                      </p:stCondLst>
                      <p:childTnLst>
                        <p:par>
                          <p:cTn id="401" fill="hold">
                            <p:stCondLst>
                              <p:cond delay="0"/>
                            </p:stCondLst>
                            <p:childTnLst>
                              <p:par>
                                <p:cTn id="402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04" dur="500"/>
                                        <p:tgtEl>
                                          <p:spTgt spid="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5" fill="hold">
                      <p:stCondLst>
                        <p:cond delay="indefinite"/>
                      </p:stCondLst>
                      <p:childTnLst>
                        <p:par>
                          <p:cTn id="406" fill="hold">
                            <p:stCondLst>
                              <p:cond delay="0"/>
                            </p:stCondLst>
                            <p:childTnLst>
                              <p:par>
                                <p:cTn id="40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9" fill="hold">
                      <p:stCondLst>
                        <p:cond delay="indefinite"/>
                      </p:stCondLst>
                      <p:childTnLst>
                        <p:par>
                          <p:cTn id="410" fill="hold">
                            <p:stCondLst>
                              <p:cond delay="0"/>
                            </p:stCondLst>
                            <p:childTnLst>
                              <p:par>
                                <p:cTn id="41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3" fill="hold">
                      <p:stCondLst>
                        <p:cond delay="indefinite"/>
                      </p:stCondLst>
                      <p:childTnLst>
                        <p:par>
                          <p:cTn id="414" fill="hold">
                            <p:stCondLst>
                              <p:cond delay="0"/>
                            </p:stCondLst>
                            <p:childTnLst>
                              <p:par>
                                <p:cTn id="41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7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" name="PlaceHolder 1"/>
          <p:cNvSpPr>
            <a:spLocks noGrp="1"/>
          </p:cNvSpPr>
          <p:nvPr>
            <p:ph type="title"/>
          </p:nvPr>
        </p:nvSpPr>
        <p:spPr>
          <a:xfrm>
            <a:off x="510840" y="429480"/>
            <a:ext cx="8386920" cy="42876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68000"/>
          </a:bodyPr>
          <a:p>
            <a:pPr indent="0">
              <a:lnSpc>
                <a:spcPct val="90000"/>
              </a:lnSpc>
              <a:buNone/>
            </a:pPr>
            <a:r>
              <a:rPr b="1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61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5/6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62" name="ZoneTexte 6"/>
          <p:cNvSpPr/>
          <p:nvPr/>
        </p:nvSpPr>
        <p:spPr>
          <a:xfrm>
            <a:off x="180000" y="1044000"/>
            <a:ext cx="900000" cy="455400"/>
          </a:xfrm>
          <a:prstGeom prst="rect">
            <a:avLst/>
          </a:prstGeom>
          <a:solidFill>
            <a:srgbClr val="c0000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2400" spc="-1" strike="noStrike">
                <a:solidFill>
                  <a:srgbClr val="ffffff"/>
                </a:solidFill>
                <a:latin typeface="Calibri"/>
              </a:rPr>
              <a:t>2 300</a:t>
            </a:r>
            <a:endParaRPr b="0" lang="fr-FR" sz="2400" spc="-1" strike="noStrike">
              <a:latin typeface="Arial"/>
            </a:endParaRPr>
          </a:p>
        </p:txBody>
      </p:sp>
      <p:grpSp>
        <p:nvGrpSpPr>
          <p:cNvPr id="463" name="Groupe 10"/>
          <p:cNvGrpSpPr/>
          <p:nvPr/>
        </p:nvGrpSpPr>
        <p:grpSpPr>
          <a:xfrm>
            <a:off x="180000" y="2160000"/>
            <a:ext cx="4100400" cy="3960000"/>
            <a:chOff x="180000" y="2160000"/>
            <a:chExt cx="4100400" cy="3960000"/>
          </a:xfrm>
        </p:grpSpPr>
        <p:grpSp>
          <p:nvGrpSpPr>
            <p:cNvPr id="464" name="Groupe 11"/>
            <p:cNvGrpSpPr/>
            <p:nvPr/>
          </p:nvGrpSpPr>
          <p:grpSpPr>
            <a:xfrm>
              <a:off x="180000" y="2160000"/>
              <a:ext cx="3960360" cy="3960000"/>
              <a:chOff x="180000" y="2160000"/>
              <a:chExt cx="3960360" cy="3960000"/>
            </a:xfrm>
          </p:grpSpPr>
          <p:sp>
            <p:nvSpPr>
              <p:cNvPr id="465" name="Ellipse 15"/>
              <p:cNvSpPr/>
              <p:nvPr/>
            </p:nvSpPr>
            <p:spPr>
              <a:xfrm>
                <a:off x="180000" y="2160000"/>
                <a:ext cx="3960360" cy="3960000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</p:sp>
          <p:grpSp>
            <p:nvGrpSpPr>
              <p:cNvPr id="466" name="Groupe 16"/>
              <p:cNvGrpSpPr/>
              <p:nvPr/>
            </p:nvGrpSpPr>
            <p:grpSpPr>
              <a:xfrm>
                <a:off x="637920" y="2621160"/>
                <a:ext cx="3038040" cy="3037680"/>
                <a:chOff x="637920" y="2621160"/>
                <a:chExt cx="3038040" cy="3037680"/>
              </a:xfrm>
            </p:grpSpPr>
            <p:sp>
              <p:nvSpPr>
                <p:cNvPr id="467" name="Ellipse 17"/>
                <p:cNvSpPr/>
                <p:nvPr/>
              </p:nvSpPr>
              <p:spPr>
                <a:xfrm>
                  <a:off x="637920" y="2621160"/>
                  <a:ext cx="3038040" cy="3037680"/>
                </a:xfrm>
                <a:prstGeom prst="ellipse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  <p:sp>
              <p:nvSpPr>
                <p:cNvPr id="468" name="Ellipse 18"/>
                <p:cNvSpPr/>
                <p:nvPr/>
              </p:nvSpPr>
              <p:spPr>
                <a:xfrm>
                  <a:off x="1144440" y="3127680"/>
                  <a:ext cx="2025000" cy="2024640"/>
                </a:xfrm>
                <a:prstGeom prst="ellipse">
                  <a:avLst/>
                </a:prstGeom>
                <a:solidFill>
                  <a:srgbClr val="00b05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  <p:sp>
              <p:nvSpPr>
                <p:cNvPr id="469" name="Ellipse 19"/>
                <p:cNvSpPr/>
                <p:nvPr/>
              </p:nvSpPr>
              <p:spPr>
                <a:xfrm>
                  <a:off x="1650600" y="3633840"/>
                  <a:ext cx="1012320" cy="1012320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</p:grpSp>
        </p:grpSp>
        <p:sp>
          <p:nvSpPr>
            <p:cNvPr id="470" name="ZoneTexte 12"/>
            <p:cNvSpPr/>
            <p:nvPr/>
          </p:nvSpPr>
          <p:spPr>
            <a:xfrm>
              <a:off x="1757880" y="3701880"/>
              <a:ext cx="2522520" cy="45612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2400" spc="-1" strike="noStrike">
                  <a:solidFill>
                    <a:srgbClr val="ffffff"/>
                  </a:solidFill>
                  <a:latin typeface="Calibri"/>
                  <a:ea typeface="Microsoft YaHei"/>
                </a:rPr>
                <a:t> </a:t>
              </a:r>
              <a:r>
                <a:rPr b="1" lang="fr-FR" sz="2200" spc="-1" strike="noStrike">
                  <a:solidFill>
                    <a:srgbClr val="ffffff"/>
                  </a:solidFill>
                  <a:latin typeface="Calibri"/>
                </a:rPr>
                <a:t>500     250  100  25</a:t>
              </a:r>
              <a:endParaRPr b="0" lang="fr-FR" sz="2200" spc="-1" strike="noStrike">
                <a:latin typeface="Arial"/>
              </a:endParaRPr>
            </a:p>
          </p:txBody>
        </p:sp>
      </p:grpSp>
      <p:grpSp>
        <p:nvGrpSpPr>
          <p:cNvPr id="471" name="Groupe 20"/>
          <p:cNvGrpSpPr/>
          <p:nvPr/>
        </p:nvGrpSpPr>
        <p:grpSpPr>
          <a:xfrm>
            <a:off x="3602520" y="4068720"/>
            <a:ext cx="531360" cy="638280"/>
            <a:chOff x="3602520" y="4068720"/>
            <a:chExt cx="531360" cy="638280"/>
          </a:xfrm>
        </p:grpSpPr>
        <p:sp>
          <p:nvSpPr>
            <p:cNvPr id="472" name="Signe de multiplication 21"/>
            <p:cNvSpPr/>
            <p:nvPr/>
          </p:nvSpPr>
          <p:spPr>
            <a:xfrm>
              <a:off x="3860640" y="4294440"/>
              <a:ext cx="273240" cy="298080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473" name="ZoneTexte 22"/>
            <p:cNvSpPr/>
            <p:nvPr/>
          </p:nvSpPr>
          <p:spPr>
            <a:xfrm>
              <a:off x="3602520" y="4068720"/>
              <a:ext cx="3538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3600" spc="-1" strike="noStrike">
                  <a:solidFill>
                    <a:srgbClr val="000000"/>
                  </a:solidFill>
                  <a:latin typeface="Calibri"/>
                </a:rPr>
                <a:t>2</a:t>
              </a:r>
              <a:endParaRPr b="0" lang="fr-FR" sz="3600" spc="-1" strike="noStrike">
                <a:latin typeface="Arial"/>
              </a:endParaRPr>
            </a:p>
          </p:txBody>
        </p:sp>
      </p:grpSp>
      <p:grpSp>
        <p:nvGrpSpPr>
          <p:cNvPr id="474" name="Groupe 23"/>
          <p:cNvGrpSpPr/>
          <p:nvPr/>
        </p:nvGrpSpPr>
        <p:grpSpPr>
          <a:xfrm>
            <a:off x="1882440" y="4021920"/>
            <a:ext cx="568440" cy="638280"/>
            <a:chOff x="1882440" y="4021920"/>
            <a:chExt cx="568440" cy="638280"/>
          </a:xfrm>
        </p:grpSpPr>
        <p:sp>
          <p:nvSpPr>
            <p:cNvPr id="475" name="Signe de multiplication 24"/>
            <p:cNvSpPr/>
            <p:nvPr/>
          </p:nvSpPr>
          <p:spPr>
            <a:xfrm>
              <a:off x="2178000" y="4180680"/>
              <a:ext cx="272880" cy="298080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476" name="ZoneTexte 25"/>
            <p:cNvSpPr/>
            <p:nvPr/>
          </p:nvSpPr>
          <p:spPr>
            <a:xfrm>
              <a:off x="1882440" y="4021920"/>
              <a:ext cx="3538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3600" spc="-1" strike="noStrike">
                  <a:solidFill>
                    <a:srgbClr val="000000"/>
                  </a:solidFill>
                  <a:latin typeface="Calibri"/>
                </a:rPr>
                <a:t>4</a:t>
              </a:r>
              <a:endParaRPr b="0" lang="fr-FR" sz="3600" spc="-1" strike="noStrike">
                <a:latin typeface="Arial"/>
              </a:endParaRPr>
            </a:p>
          </p:txBody>
        </p:sp>
      </p:grpSp>
      <p:grpSp>
        <p:nvGrpSpPr>
          <p:cNvPr id="477" name="Groupe 26"/>
          <p:cNvGrpSpPr/>
          <p:nvPr/>
        </p:nvGrpSpPr>
        <p:grpSpPr>
          <a:xfrm>
            <a:off x="2282040" y="3211560"/>
            <a:ext cx="568800" cy="638280"/>
            <a:chOff x="2282040" y="3211560"/>
            <a:chExt cx="568800" cy="638280"/>
          </a:xfrm>
        </p:grpSpPr>
        <p:sp>
          <p:nvSpPr>
            <p:cNvPr id="478" name="Signe de multiplication 27"/>
            <p:cNvSpPr/>
            <p:nvPr/>
          </p:nvSpPr>
          <p:spPr>
            <a:xfrm>
              <a:off x="2577960" y="3370680"/>
              <a:ext cx="272880" cy="298080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479" name="ZoneTexte 28"/>
            <p:cNvSpPr/>
            <p:nvPr/>
          </p:nvSpPr>
          <p:spPr>
            <a:xfrm>
              <a:off x="2282040" y="3211560"/>
              <a:ext cx="35424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3600" spc="-1" strike="noStrike">
                  <a:solidFill>
                    <a:srgbClr val="000000"/>
                  </a:solidFill>
                  <a:latin typeface="Calibri"/>
                </a:rPr>
                <a:t>1</a:t>
              </a:r>
              <a:endParaRPr b="0" lang="fr-FR" sz="3600" spc="-1" strike="noStrike">
                <a:latin typeface="Arial"/>
              </a:endParaRPr>
            </a:p>
          </p:txBody>
        </p:sp>
      </p:grpSp>
      <p:sp>
        <p:nvSpPr>
          <p:cNvPr id="480" name="ZoneTexte 32"/>
          <p:cNvSpPr/>
          <p:nvPr/>
        </p:nvSpPr>
        <p:spPr>
          <a:xfrm>
            <a:off x="180000" y="1499400"/>
            <a:ext cx="658944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2060"/>
                </a:solidFill>
                <a:latin typeface="Calibri"/>
              </a:rPr>
              <a:t>= </a:t>
            </a:r>
            <a:r>
              <a:rPr b="1" lang="fr-FR" sz="3200" spc="-1" strike="noStrike">
                <a:solidFill>
                  <a:srgbClr val="00b050"/>
                </a:solidFill>
                <a:latin typeface="Calibri"/>
              </a:rPr>
              <a:t>4 </a:t>
            </a:r>
            <a:r>
              <a:rPr b="0" lang="fr-FR" sz="3200" spc="-1" strike="noStrike">
                <a:solidFill>
                  <a:srgbClr val="002060"/>
                </a:solidFill>
                <a:latin typeface="Calibri"/>
              </a:rPr>
              <a:t>×500 + </a:t>
            </a:r>
            <a:r>
              <a:rPr b="1" lang="fr-FR" sz="3200" spc="-1" strike="noStrike">
                <a:solidFill>
                  <a:srgbClr val="00b050"/>
                </a:solidFill>
                <a:latin typeface="Calibri"/>
              </a:rPr>
              <a:t>1 </a:t>
            </a:r>
            <a:r>
              <a:rPr b="0" lang="fr-FR" sz="3200" spc="-1" strike="noStrike">
                <a:solidFill>
                  <a:srgbClr val="002060"/>
                </a:solidFill>
                <a:latin typeface="Calibri"/>
              </a:rPr>
              <a:t>×250+ </a:t>
            </a:r>
            <a:r>
              <a:rPr b="1" lang="fr-FR" sz="3200" spc="-1" strike="noStrike">
                <a:solidFill>
                  <a:srgbClr val="00b050"/>
                </a:solidFill>
                <a:latin typeface="Calibri"/>
              </a:rPr>
              <a:t>2 </a:t>
            </a:r>
            <a:r>
              <a:rPr b="0" lang="fr-FR" sz="3200" spc="-1" strike="noStrike">
                <a:solidFill>
                  <a:srgbClr val="002060"/>
                </a:solidFill>
                <a:latin typeface="Calibri"/>
              </a:rPr>
              <a:t>×25 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481" name=""/>
          <p:cNvSpPr/>
          <p:nvPr/>
        </p:nvSpPr>
        <p:spPr>
          <a:xfrm flipV="1">
            <a:off x="450288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482" name="ZoneTexte 98"/>
          <p:cNvSpPr/>
          <p:nvPr/>
        </p:nvSpPr>
        <p:spPr>
          <a:xfrm>
            <a:off x="4644360" y="1800000"/>
            <a:ext cx="4566600" cy="699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66 + 43 = …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483" name="ZoneTexte 99"/>
          <p:cNvSpPr/>
          <p:nvPr/>
        </p:nvSpPr>
        <p:spPr>
          <a:xfrm>
            <a:off x="6624360" y="1800000"/>
            <a:ext cx="105264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109</a:t>
            </a:r>
            <a:endParaRPr b="0" lang="fr-FR" sz="4000" spc="-1" strike="noStrike">
              <a:latin typeface="Arial"/>
            </a:endParaRPr>
          </a:p>
        </p:txBody>
      </p:sp>
      <p:grpSp>
        <p:nvGrpSpPr>
          <p:cNvPr id="484" name="Groupe 18"/>
          <p:cNvGrpSpPr/>
          <p:nvPr/>
        </p:nvGrpSpPr>
        <p:grpSpPr>
          <a:xfrm>
            <a:off x="4465080" y="3620880"/>
            <a:ext cx="4202280" cy="2042640"/>
            <a:chOff x="4465080" y="3620880"/>
            <a:chExt cx="4202280" cy="2042640"/>
          </a:xfrm>
        </p:grpSpPr>
        <p:sp>
          <p:nvSpPr>
            <p:cNvPr id="485" name="Rectangle 92"/>
            <p:cNvSpPr/>
            <p:nvPr/>
          </p:nvSpPr>
          <p:spPr>
            <a:xfrm>
              <a:off x="4465080" y="4366440"/>
              <a:ext cx="90252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+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486" name="Rectangle 93"/>
            <p:cNvSpPr/>
            <p:nvPr/>
          </p:nvSpPr>
          <p:spPr>
            <a:xfrm>
              <a:off x="5068080" y="3624840"/>
              <a:ext cx="902520" cy="739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4400" spc="-1" strike="noStrike">
                  <a:solidFill>
                    <a:srgbClr val="c00000"/>
                  </a:solidFill>
                  <a:latin typeface="Aptos"/>
                  <a:ea typeface="DejaVu Sans"/>
                </a:rPr>
                <a:t>D</a:t>
              </a:r>
              <a:endParaRPr b="0" lang="fr-FR" sz="4400" spc="-1" strike="noStrike">
                <a:latin typeface="Arial"/>
              </a:endParaRPr>
            </a:p>
          </p:txBody>
        </p:sp>
        <p:sp>
          <p:nvSpPr>
            <p:cNvPr id="487" name="Rectangle 94"/>
            <p:cNvSpPr/>
            <p:nvPr/>
          </p:nvSpPr>
          <p:spPr>
            <a:xfrm>
              <a:off x="5972040" y="3624840"/>
              <a:ext cx="902520" cy="739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4400" spc="-1" strike="noStrike">
                  <a:solidFill>
                    <a:srgbClr val="0070c0"/>
                  </a:solidFill>
                  <a:latin typeface="Aptos"/>
                  <a:ea typeface="DejaVu Sans"/>
                </a:rPr>
                <a:t>U</a:t>
              </a:r>
              <a:endParaRPr b="0" lang="fr-FR" sz="4400" spc="-1" strike="noStrike">
                <a:latin typeface="Arial"/>
              </a:endParaRPr>
            </a:p>
          </p:txBody>
        </p:sp>
        <p:sp>
          <p:nvSpPr>
            <p:cNvPr id="488" name="Rectangle 95"/>
            <p:cNvSpPr/>
            <p:nvPr/>
          </p:nvSpPr>
          <p:spPr>
            <a:xfrm>
              <a:off x="5069160" y="4364640"/>
              <a:ext cx="90252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6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4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489" name="Rectangle 96"/>
            <p:cNvSpPr/>
            <p:nvPr/>
          </p:nvSpPr>
          <p:spPr>
            <a:xfrm>
              <a:off x="5972040" y="4366440"/>
              <a:ext cx="90252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5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2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490" name="Rectangle 97"/>
            <p:cNvSpPr/>
            <p:nvPr/>
          </p:nvSpPr>
          <p:spPr>
            <a:xfrm>
              <a:off x="6858720" y="3620880"/>
              <a:ext cx="902520" cy="7398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2916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200" spc="-1" strike="noStrike">
                  <a:solidFill>
                    <a:srgbClr val="747474"/>
                  </a:solidFill>
                  <a:latin typeface="Aptos"/>
                  <a:ea typeface="DejaVu Sans"/>
                </a:rPr>
                <a:t>dixièmes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491" name="Rectangle 98"/>
            <p:cNvSpPr/>
            <p:nvPr/>
          </p:nvSpPr>
          <p:spPr>
            <a:xfrm>
              <a:off x="7764480" y="3624840"/>
              <a:ext cx="902520" cy="739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2916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200" spc="-1" strike="noStrike">
                  <a:solidFill>
                    <a:srgbClr val="747474"/>
                  </a:solidFill>
                  <a:latin typeface="Aptos"/>
                  <a:ea typeface="DejaVu Sans"/>
                </a:rPr>
                <a:t>centièmes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492" name="Rectangle 99"/>
            <p:cNvSpPr/>
            <p:nvPr/>
          </p:nvSpPr>
          <p:spPr>
            <a:xfrm>
              <a:off x="6860160" y="4366440"/>
              <a:ext cx="90288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8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5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493" name="Rectangle 100"/>
            <p:cNvSpPr/>
            <p:nvPr/>
          </p:nvSpPr>
          <p:spPr>
            <a:xfrm>
              <a:off x="7762680" y="4366440"/>
              <a:ext cx="90252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endParaRPr b="0" lang="fr-FR" sz="180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80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494" name="ZoneTexte 100"/>
            <p:cNvSpPr/>
            <p:nvPr/>
          </p:nvSpPr>
          <p:spPr>
            <a:xfrm>
              <a:off x="6684120" y="4161960"/>
              <a:ext cx="696600" cy="8208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80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,</a:t>
              </a:r>
              <a:endParaRPr b="0" lang="fr-FR" sz="4800" spc="-1" strike="noStrike">
                <a:latin typeface="Arial"/>
              </a:endParaRPr>
            </a:p>
          </p:txBody>
        </p:sp>
        <mc:AlternateContent>
          <mc:Choice xmlns:a14="http://schemas.microsoft.com/office/drawing/2010/main" Requires="a14">
            <p:sp>
              <p:nvSpPr>
                <p:cNvPr id="495" name="ZoneTexte 101"/>
                <p:cNvSpPr txBox="1"/>
                <p:nvPr/>
              </p:nvSpPr>
              <p:spPr>
                <a:xfrm>
                  <a:off x="7061760" y="3908520"/>
                  <a:ext cx="551880" cy="37044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0,1</m:t>
                      </m:r>
                    </m:oMath>
                  </a14:m>
                </a:p>
              </p:txBody>
            </p:sp>
          </mc:Choice>
          <mc:Fallback/>
        </mc:AlternateContent>
        <mc:AlternateContent>
          <mc:Choice xmlns:a14="http://schemas.microsoft.com/office/drawing/2010/main" Requires="a14">
            <p:sp>
              <p:nvSpPr>
                <p:cNvPr id="496" name="ZoneTexte 102"/>
                <p:cNvSpPr txBox="1"/>
                <p:nvPr/>
              </p:nvSpPr>
              <p:spPr>
                <a:xfrm>
                  <a:off x="7895520" y="3923640"/>
                  <a:ext cx="707040" cy="37008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0,01</m:t>
                      </m:r>
                    </m:oMath>
                  </a14:m>
                </a:p>
              </p:txBody>
            </p:sp>
          </mc:Choice>
          <mc:Fallback/>
        </mc:AlternateContent>
        <p:sp>
          <p:nvSpPr>
            <p:cNvPr id="497" name="ZoneTexte 103"/>
            <p:cNvSpPr/>
            <p:nvPr/>
          </p:nvSpPr>
          <p:spPr>
            <a:xfrm>
              <a:off x="6667920" y="4740120"/>
              <a:ext cx="696600" cy="8208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80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,</a:t>
              </a:r>
              <a:endParaRPr b="0" lang="fr-FR" sz="4800" spc="-1" strike="noStrike">
                <a:latin typeface="Arial"/>
              </a:endParaRPr>
            </a:p>
          </p:txBody>
        </p:sp>
        <p:sp>
          <p:nvSpPr>
            <p:cNvPr id="498" name="Rectangle 101"/>
            <p:cNvSpPr/>
            <p:nvPr/>
          </p:nvSpPr>
          <p:spPr>
            <a:xfrm>
              <a:off x="7764480" y="4375440"/>
              <a:ext cx="90288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4   </a:t>
              </a:r>
              <a:endParaRPr b="0" lang="fr-FR" sz="1950" spc="-1" strike="noStrike">
                <a:latin typeface="Arial"/>
              </a:endParaRPr>
            </a:p>
          </p:txBody>
        </p:sp>
      </p:grpSp>
      <p:sp>
        <p:nvSpPr>
          <p:cNvPr id="499" name=""/>
          <p:cNvSpPr/>
          <p:nvPr/>
        </p:nvSpPr>
        <p:spPr>
          <a:xfrm>
            <a:off x="4464360" y="5654880"/>
            <a:ext cx="4197600" cy="9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500" name="ZoneTexte 104"/>
          <p:cNvSpPr/>
          <p:nvPr/>
        </p:nvSpPr>
        <p:spPr>
          <a:xfrm>
            <a:off x="7095960" y="5760000"/>
            <a:ext cx="42804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3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501" name="ZoneTexte 105"/>
          <p:cNvSpPr/>
          <p:nvPr/>
        </p:nvSpPr>
        <p:spPr>
          <a:xfrm>
            <a:off x="6612120" y="5723640"/>
            <a:ext cx="42804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 </a:t>
            </a: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,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502" name="ZoneTexte 106"/>
          <p:cNvSpPr/>
          <p:nvPr/>
        </p:nvSpPr>
        <p:spPr>
          <a:xfrm>
            <a:off x="6181560" y="5760000"/>
            <a:ext cx="42804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8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503" name="ZoneTexte 107"/>
          <p:cNvSpPr/>
          <p:nvPr/>
        </p:nvSpPr>
        <p:spPr>
          <a:xfrm>
            <a:off x="7995960" y="5760000"/>
            <a:ext cx="42804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4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504" name="ZoneTexte 108"/>
          <p:cNvSpPr/>
          <p:nvPr/>
        </p:nvSpPr>
        <p:spPr>
          <a:xfrm>
            <a:off x="5295960" y="5760000"/>
            <a:ext cx="42804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0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505" name="ZoneTexte 109"/>
          <p:cNvSpPr/>
          <p:nvPr/>
        </p:nvSpPr>
        <p:spPr>
          <a:xfrm>
            <a:off x="7380000" y="900000"/>
            <a:ext cx="1491120" cy="5778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ff0000"/>
                </a:solidFill>
                <a:latin typeface="Calibri"/>
                <a:ea typeface="DejaVu Sans"/>
              </a:rPr>
              <a:t>108,34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506" name="ZoneTexte 111"/>
          <p:cNvSpPr/>
          <p:nvPr/>
        </p:nvSpPr>
        <p:spPr>
          <a:xfrm>
            <a:off x="4654080" y="918000"/>
            <a:ext cx="469584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65,8 + 42,54 = …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507" name="ZoneTexte 110"/>
          <p:cNvSpPr/>
          <p:nvPr/>
        </p:nvSpPr>
        <p:spPr>
          <a:xfrm>
            <a:off x="4680000" y="5760000"/>
            <a:ext cx="42804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1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508" name="ZoneTexte 112"/>
          <p:cNvSpPr/>
          <p:nvPr/>
        </p:nvSpPr>
        <p:spPr>
          <a:xfrm>
            <a:off x="6300000" y="4320000"/>
            <a:ext cx="359640" cy="317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1500" spc="-1" strike="noStrike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b="0" lang="fr-FR" sz="15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419" dur="indefinite" restart="never" nodeType="tmRoot">
          <p:childTnLst>
            <p:seq>
              <p:cTn id="420" dur="indefinite" nodeType="mainSeq">
                <p:childTnLst>
                  <p:par>
                    <p:cTn id="421" fill="hold">
                      <p:stCondLst>
                        <p:cond delay="indefinite"/>
                      </p:stCondLst>
                      <p:childTnLst>
                        <p:par>
                          <p:cTn id="422" fill="hold">
                            <p:stCondLst>
                              <p:cond delay="0"/>
                            </p:stCondLst>
                            <p:childTnLst>
                              <p:par>
                                <p:cTn id="423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25" dur="500"/>
                                        <p:tgtEl>
                                          <p:spTgt spid="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6" fill="hold">
                      <p:stCondLst>
                        <p:cond delay="indefinite"/>
                      </p:stCondLst>
                      <p:childTnLst>
                        <p:par>
                          <p:cTn id="427" fill="hold">
                            <p:stCondLst>
                              <p:cond delay="0"/>
                            </p:stCondLst>
                            <p:childTnLst>
                              <p:par>
                                <p:cTn id="428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30" dur="500"/>
                                        <p:tgtEl>
                                          <p:spTgt spid="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1" fill="hold">
                      <p:stCondLst>
                        <p:cond delay="indefinite"/>
                      </p:stCondLst>
                      <p:childTnLst>
                        <p:par>
                          <p:cTn id="432" fill="hold">
                            <p:stCondLst>
                              <p:cond delay="0"/>
                            </p:stCondLst>
                            <p:childTnLst>
                              <p:par>
                                <p:cTn id="433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35" dur="500"/>
                                        <p:tgtEl>
                                          <p:spTgt spid="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6" fill="hold">
                      <p:stCondLst>
                        <p:cond delay="indefinite"/>
                      </p:stCondLst>
                      <p:childTnLst>
                        <p:par>
                          <p:cTn id="437" fill="hold">
                            <p:stCondLst>
                              <p:cond delay="0"/>
                            </p:stCondLst>
                            <p:childTnLst>
                              <p:par>
                                <p:cTn id="438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40" dur="500"/>
                                        <p:tgtEl>
                                          <p:spTgt spid="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1" fill="hold">
                      <p:stCondLst>
                        <p:cond delay="indefinite"/>
                      </p:stCondLst>
                      <p:childTnLst>
                        <p:par>
                          <p:cTn id="442" fill="hold">
                            <p:stCondLst>
                              <p:cond delay="0"/>
                            </p:stCondLst>
                            <p:childTnLst>
                              <p:par>
                                <p:cTn id="443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45" dur="500"/>
                                        <p:tgtEl>
                                          <p:spTgt spid="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6" fill="hold">
                      <p:stCondLst>
                        <p:cond delay="indefinite"/>
                      </p:stCondLst>
                      <p:childTnLst>
                        <p:par>
                          <p:cTn id="447" fill="hold">
                            <p:stCondLst>
                              <p:cond delay="0"/>
                            </p:stCondLst>
                            <p:childTnLst>
                              <p:par>
                                <p:cTn id="448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0" fill="hold">
                      <p:stCondLst>
                        <p:cond delay="indefinite"/>
                      </p:stCondLst>
                      <p:childTnLst>
                        <p:par>
                          <p:cTn id="451" fill="hold">
                            <p:stCondLst>
                              <p:cond delay="0"/>
                            </p:stCondLst>
                            <p:childTnLst>
                              <p:par>
                                <p:cTn id="452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4" fill="hold">
                      <p:stCondLst>
                        <p:cond delay="indefinite"/>
                      </p:stCondLst>
                      <p:childTnLst>
                        <p:par>
                          <p:cTn id="455" fill="hold">
                            <p:stCondLst>
                              <p:cond delay="0"/>
                            </p:stCondLst>
                            <p:childTnLst>
                              <p:par>
                                <p:cTn id="456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8" fill="hold">
                      <p:stCondLst>
                        <p:cond delay="indefinite"/>
                      </p:stCondLst>
                      <p:childTnLst>
                        <p:par>
                          <p:cTn id="459" fill="hold">
                            <p:stCondLst>
                              <p:cond delay="0"/>
                            </p:stCondLst>
                            <p:childTnLst>
                              <p:par>
                                <p:cTn id="460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2" fill="hold">
                      <p:stCondLst>
                        <p:cond delay="indefinite"/>
                      </p:stCondLst>
                      <p:childTnLst>
                        <p:par>
                          <p:cTn id="463" fill="hold">
                            <p:stCondLst>
                              <p:cond delay="0"/>
                            </p:stCondLst>
                            <p:childTnLst>
                              <p:par>
                                <p:cTn id="464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6" fill="hold">
                      <p:stCondLst>
                        <p:cond delay="indefinite"/>
                      </p:stCondLst>
                      <p:childTnLst>
                        <p:par>
                          <p:cTn id="467" fill="hold">
                            <p:stCondLst>
                              <p:cond delay="0"/>
                            </p:stCondLst>
                            <p:childTnLst>
                              <p:par>
                                <p:cTn id="468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0" fill="hold">
                      <p:stCondLst>
                        <p:cond delay="indefinite"/>
                      </p:stCondLst>
                      <p:childTnLst>
                        <p:par>
                          <p:cTn id="471" fill="hold">
                            <p:stCondLst>
                              <p:cond delay="0"/>
                            </p:stCondLst>
                            <p:childTnLst>
                              <p:par>
                                <p:cTn id="472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9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6/6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10" name="ZoneTexte 6"/>
          <p:cNvSpPr/>
          <p:nvPr/>
        </p:nvSpPr>
        <p:spPr>
          <a:xfrm>
            <a:off x="180000" y="1044000"/>
            <a:ext cx="900000" cy="456120"/>
          </a:xfrm>
          <a:prstGeom prst="rect">
            <a:avLst/>
          </a:prstGeom>
          <a:solidFill>
            <a:srgbClr val="c0000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2400" spc="-1" strike="noStrike">
                <a:solidFill>
                  <a:srgbClr val="ffffff"/>
                </a:solidFill>
                <a:latin typeface="Calibri"/>
              </a:rPr>
              <a:t>6 075</a:t>
            </a:r>
            <a:endParaRPr b="0" lang="fr-FR" sz="2400" spc="-1" strike="noStrike">
              <a:latin typeface="Arial"/>
            </a:endParaRPr>
          </a:p>
        </p:txBody>
      </p:sp>
      <p:grpSp>
        <p:nvGrpSpPr>
          <p:cNvPr id="511" name="Groupe 10"/>
          <p:cNvGrpSpPr/>
          <p:nvPr/>
        </p:nvGrpSpPr>
        <p:grpSpPr>
          <a:xfrm>
            <a:off x="180000" y="2160000"/>
            <a:ext cx="4100400" cy="3960000"/>
            <a:chOff x="180000" y="2160000"/>
            <a:chExt cx="4100400" cy="3960000"/>
          </a:xfrm>
        </p:grpSpPr>
        <p:grpSp>
          <p:nvGrpSpPr>
            <p:cNvPr id="512" name="Groupe 11"/>
            <p:cNvGrpSpPr/>
            <p:nvPr/>
          </p:nvGrpSpPr>
          <p:grpSpPr>
            <a:xfrm>
              <a:off x="180000" y="2160000"/>
              <a:ext cx="3960360" cy="3960000"/>
              <a:chOff x="180000" y="2160000"/>
              <a:chExt cx="3960360" cy="3960000"/>
            </a:xfrm>
          </p:grpSpPr>
          <p:sp>
            <p:nvSpPr>
              <p:cNvPr id="513" name="Ellipse 15"/>
              <p:cNvSpPr/>
              <p:nvPr/>
            </p:nvSpPr>
            <p:spPr>
              <a:xfrm>
                <a:off x="180000" y="2160000"/>
                <a:ext cx="3960360" cy="3960000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</p:sp>
          <p:grpSp>
            <p:nvGrpSpPr>
              <p:cNvPr id="514" name="Groupe 16"/>
              <p:cNvGrpSpPr/>
              <p:nvPr/>
            </p:nvGrpSpPr>
            <p:grpSpPr>
              <a:xfrm>
                <a:off x="637920" y="2621160"/>
                <a:ext cx="3038040" cy="3037680"/>
                <a:chOff x="637920" y="2621160"/>
                <a:chExt cx="3038040" cy="3037680"/>
              </a:xfrm>
            </p:grpSpPr>
            <p:sp>
              <p:nvSpPr>
                <p:cNvPr id="515" name="Ellipse 17"/>
                <p:cNvSpPr/>
                <p:nvPr/>
              </p:nvSpPr>
              <p:spPr>
                <a:xfrm>
                  <a:off x="637920" y="2621160"/>
                  <a:ext cx="3038040" cy="3037680"/>
                </a:xfrm>
                <a:prstGeom prst="ellipse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  <p:sp>
              <p:nvSpPr>
                <p:cNvPr id="516" name="Ellipse 18"/>
                <p:cNvSpPr/>
                <p:nvPr/>
              </p:nvSpPr>
              <p:spPr>
                <a:xfrm>
                  <a:off x="1144440" y="3127680"/>
                  <a:ext cx="2025000" cy="2024640"/>
                </a:xfrm>
                <a:prstGeom prst="ellipse">
                  <a:avLst/>
                </a:prstGeom>
                <a:solidFill>
                  <a:srgbClr val="00b05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  <p:sp>
              <p:nvSpPr>
                <p:cNvPr id="517" name="Ellipse 19"/>
                <p:cNvSpPr/>
                <p:nvPr/>
              </p:nvSpPr>
              <p:spPr>
                <a:xfrm>
                  <a:off x="1650600" y="3633840"/>
                  <a:ext cx="1012320" cy="1012320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</p:grpSp>
        </p:grpSp>
        <p:sp>
          <p:nvSpPr>
            <p:cNvPr id="518" name="ZoneTexte 12"/>
            <p:cNvSpPr/>
            <p:nvPr/>
          </p:nvSpPr>
          <p:spPr>
            <a:xfrm>
              <a:off x="1757880" y="3701880"/>
              <a:ext cx="2522520" cy="45612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2400" spc="-1" strike="noStrike">
                  <a:solidFill>
                    <a:srgbClr val="ffffff"/>
                  </a:solidFill>
                  <a:latin typeface="Calibri"/>
                  <a:ea typeface="Microsoft YaHei"/>
                </a:rPr>
                <a:t> </a:t>
              </a:r>
              <a:r>
                <a:rPr b="1" lang="fr-FR" sz="2200" spc="-1" strike="noStrike">
                  <a:solidFill>
                    <a:srgbClr val="ffffff"/>
                  </a:solidFill>
                  <a:latin typeface="Calibri"/>
                </a:rPr>
                <a:t>500     250  100  25</a:t>
              </a:r>
              <a:endParaRPr b="0" lang="fr-FR" sz="2200" spc="-1" strike="noStrike">
                <a:latin typeface="Arial"/>
              </a:endParaRPr>
            </a:p>
          </p:txBody>
        </p:sp>
      </p:grpSp>
      <p:grpSp>
        <p:nvGrpSpPr>
          <p:cNvPr id="519" name="Groupe 20"/>
          <p:cNvGrpSpPr/>
          <p:nvPr/>
        </p:nvGrpSpPr>
        <p:grpSpPr>
          <a:xfrm>
            <a:off x="3602520" y="4068720"/>
            <a:ext cx="531360" cy="638280"/>
            <a:chOff x="3602520" y="4068720"/>
            <a:chExt cx="531360" cy="638280"/>
          </a:xfrm>
        </p:grpSpPr>
        <p:sp>
          <p:nvSpPr>
            <p:cNvPr id="520" name="Signe de multiplication 21"/>
            <p:cNvSpPr/>
            <p:nvPr/>
          </p:nvSpPr>
          <p:spPr>
            <a:xfrm>
              <a:off x="3860640" y="4294440"/>
              <a:ext cx="273240" cy="298080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521" name="ZoneTexte 22"/>
            <p:cNvSpPr/>
            <p:nvPr/>
          </p:nvSpPr>
          <p:spPr>
            <a:xfrm>
              <a:off x="3602520" y="4068720"/>
              <a:ext cx="3538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3600" spc="-1" strike="noStrike">
                  <a:solidFill>
                    <a:srgbClr val="000000"/>
                  </a:solidFill>
                  <a:latin typeface="Calibri"/>
                </a:rPr>
                <a:t>?</a:t>
              </a:r>
              <a:endParaRPr b="0" lang="fr-FR" sz="3600" spc="-1" strike="noStrike">
                <a:latin typeface="Arial"/>
              </a:endParaRPr>
            </a:p>
          </p:txBody>
        </p:sp>
      </p:grpSp>
      <p:grpSp>
        <p:nvGrpSpPr>
          <p:cNvPr id="522" name="Groupe 23"/>
          <p:cNvGrpSpPr/>
          <p:nvPr/>
        </p:nvGrpSpPr>
        <p:grpSpPr>
          <a:xfrm>
            <a:off x="1440000" y="4021920"/>
            <a:ext cx="1010880" cy="639000"/>
            <a:chOff x="1440000" y="4021920"/>
            <a:chExt cx="1010880" cy="639000"/>
          </a:xfrm>
        </p:grpSpPr>
        <p:sp>
          <p:nvSpPr>
            <p:cNvPr id="523" name="Signe de multiplication 24"/>
            <p:cNvSpPr/>
            <p:nvPr/>
          </p:nvSpPr>
          <p:spPr>
            <a:xfrm>
              <a:off x="2106360" y="4180680"/>
              <a:ext cx="344520" cy="298080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524" name="ZoneTexte 25"/>
            <p:cNvSpPr/>
            <p:nvPr/>
          </p:nvSpPr>
          <p:spPr>
            <a:xfrm>
              <a:off x="1440000" y="4021920"/>
              <a:ext cx="739800" cy="6390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3600" spc="-1" strike="noStrike">
                  <a:solidFill>
                    <a:srgbClr val="000000"/>
                  </a:solidFill>
                  <a:latin typeface="Calibri"/>
                </a:rPr>
                <a:t>10</a:t>
              </a:r>
              <a:endParaRPr b="0" lang="fr-FR" sz="3600" spc="-1" strike="noStrike">
                <a:latin typeface="Arial"/>
              </a:endParaRPr>
            </a:p>
          </p:txBody>
        </p:sp>
      </p:grpSp>
      <p:grpSp>
        <p:nvGrpSpPr>
          <p:cNvPr id="525" name="Groupe 26"/>
          <p:cNvGrpSpPr/>
          <p:nvPr/>
        </p:nvGrpSpPr>
        <p:grpSpPr>
          <a:xfrm>
            <a:off x="2282040" y="3211560"/>
            <a:ext cx="568800" cy="638280"/>
            <a:chOff x="2282040" y="3211560"/>
            <a:chExt cx="568800" cy="638280"/>
          </a:xfrm>
        </p:grpSpPr>
        <p:sp>
          <p:nvSpPr>
            <p:cNvPr id="526" name="Signe de multiplication 27"/>
            <p:cNvSpPr/>
            <p:nvPr/>
          </p:nvSpPr>
          <p:spPr>
            <a:xfrm>
              <a:off x="2577960" y="3370680"/>
              <a:ext cx="272880" cy="298080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527" name="ZoneTexte 28"/>
            <p:cNvSpPr/>
            <p:nvPr/>
          </p:nvSpPr>
          <p:spPr>
            <a:xfrm>
              <a:off x="2282040" y="3211560"/>
              <a:ext cx="35424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3600" spc="-1" strike="noStrike">
                  <a:solidFill>
                    <a:srgbClr val="000000"/>
                  </a:solidFill>
                  <a:latin typeface="Calibri"/>
                </a:rPr>
                <a:t>?</a:t>
              </a:r>
              <a:endParaRPr b="0" lang="fr-FR" sz="3600" spc="-1" strike="noStrike">
                <a:latin typeface="Arial"/>
              </a:endParaRPr>
            </a:p>
          </p:txBody>
        </p:sp>
      </p:grpSp>
      <p:sp>
        <p:nvSpPr>
          <p:cNvPr id="528" name="ZoneTexte 32"/>
          <p:cNvSpPr/>
          <p:nvPr/>
        </p:nvSpPr>
        <p:spPr>
          <a:xfrm>
            <a:off x="0" y="1500120"/>
            <a:ext cx="4500000" cy="577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2060"/>
                </a:solidFill>
                <a:latin typeface="Calibri"/>
              </a:rPr>
              <a:t>= 10×500 + …×250 + …×25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529" name=""/>
          <p:cNvSpPr/>
          <p:nvPr/>
        </p:nvSpPr>
        <p:spPr>
          <a:xfrm flipV="1">
            <a:off x="450288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530" name=""/>
          <p:cNvSpPr/>
          <p:nvPr/>
        </p:nvSpPr>
        <p:spPr>
          <a:xfrm flipV="1">
            <a:off x="450288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531" name="Titre 6"/>
          <p:cNvSpPr txBox="1"/>
          <p:nvPr/>
        </p:nvSpPr>
        <p:spPr>
          <a:xfrm>
            <a:off x="511200" y="429840"/>
            <a:ext cx="2873160" cy="6505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56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Complète pour avoir le score indiqué. 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32" name="ZoneTexte 113"/>
          <p:cNvSpPr/>
          <p:nvPr/>
        </p:nvSpPr>
        <p:spPr>
          <a:xfrm>
            <a:off x="4645080" y="1836000"/>
            <a:ext cx="4566600" cy="699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Estimation :</a:t>
            </a:r>
            <a:endParaRPr b="0" lang="fr-FR" sz="4000" spc="-1" strike="noStrike">
              <a:latin typeface="Arial"/>
            </a:endParaRPr>
          </a:p>
        </p:txBody>
      </p:sp>
      <p:grpSp>
        <p:nvGrpSpPr>
          <p:cNvPr id="533" name="Groupe 19"/>
          <p:cNvGrpSpPr/>
          <p:nvPr/>
        </p:nvGrpSpPr>
        <p:grpSpPr>
          <a:xfrm>
            <a:off x="4465800" y="3656880"/>
            <a:ext cx="4202280" cy="2042640"/>
            <a:chOff x="4465800" y="3656880"/>
            <a:chExt cx="4202280" cy="2042640"/>
          </a:xfrm>
        </p:grpSpPr>
        <p:sp>
          <p:nvSpPr>
            <p:cNvPr id="534" name="Rectangle 102"/>
            <p:cNvSpPr/>
            <p:nvPr/>
          </p:nvSpPr>
          <p:spPr>
            <a:xfrm>
              <a:off x="4465800" y="4402440"/>
              <a:ext cx="90252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535" name="Rectangle 103"/>
            <p:cNvSpPr/>
            <p:nvPr/>
          </p:nvSpPr>
          <p:spPr>
            <a:xfrm>
              <a:off x="5068800" y="3660840"/>
              <a:ext cx="902520" cy="739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4400" spc="-1" strike="noStrike">
                  <a:solidFill>
                    <a:srgbClr val="c00000"/>
                  </a:solidFill>
                  <a:latin typeface="Aptos"/>
                  <a:ea typeface="DejaVu Sans"/>
                </a:rPr>
                <a:t>D</a:t>
              </a:r>
              <a:endParaRPr b="0" lang="fr-FR" sz="4400" spc="-1" strike="noStrike">
                <a:latin typeface="Arial"/>
              </a:endParaRPr>
            </a:p>
          </p:txBody>
        </p:sp>
        <p:sp>
          <p:nvSpPr>
            <p:cNvPr id="536" name="Rectangle 104"/>
            <p:cNvSpPr/>
            <p:nvPr/>
          </p:nvSpPr>
          <p:spPr>
            <a:xfrm>
              <a:off x="5972760" y="3660840"/>
              <a:ext cx="902520" cy="739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4400" spc="-1" strike="noStrike">
                  <a:solidFill>
                    <a:srgbClr val="0070c0"/>
                  </a:solidFill>
                  <a:latin typeface="Aptos"/>
                  <a:ea typeface="DejaVu Sans"/>
                </a:rPr>
                <a:t>U</a:t>
              </a:r>
              <a:endParaRPr b="0" lang="fr-FR" sz="4400" spc="-1" strike="noStrike">
                <a:latin typeface="Arial"/>
              </a:endParaRPr>
            </a:p>
          </p:txBody>
        </p:sp>
        <p:sp>
          <p:nvSpPr>
            <p:cNvPr id="537" name="Rectangle 105"/>
            <p:cNvSpPr/>
            <p:nvPr/>
          </p:nvSpPr>
          <p:spPr>
            <a:xfrm>
              <a:off x="5069880" y="4400640"/>
              <a:ext cx="90252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538" name="Rectangle 106"/>
            <p:cNvSpPr/>
            <p:nvPr/>
          </p:nvSpPr>
          <p:spPr>
            <a:xfrm>
              <a:off x="5972760" y="4402440"/>
              <a:ext cx="90252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539" name="Rectangle 107"/>
            <p:cNvSpPr/>
            <p:nvPr/>
          </p:nvSpPr>
          <p:spPr>
            <a:xfrm>
              <a:off x="6859440" y="3656880"/>
              <a:ext cx="902520" cy="7398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2916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200" spc="-1" strike="noStrike">
                  <a:solidFill>
                    <a:srgbClr val="747474"/>
                  </a:solidFill>
                  <a:latin typeface="Aptos"/>
                  <a:ea typeface="DejaVu Sans"/>
                </a:rPr>
                <a:t>dixièmes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540" name="Rectangle 108"/>
            <p:cNvSpPr/>
            <p:nvPr/>
          </p:nvSpPr>
          <p:spPr>
            <a:xfrm>
              <a:off x="7765200" y="3660840"/>
              <a:ext cx="902520" cy="739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2916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200" spc="-1" strike="noStrike">
                  <a:solidFill>
                    <a:srgbClr val="747474"/>
                  </a:solidFill>
                  <a:latin typeface="Aptos"/>
                  <a:ea typeface="DejaVu Sans"/>
                </a:rPr>
                <a:t>centièmes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541" name="Rectangle 109"/>
            <p:cNvSpPr/>
            <p:nvPr/>
          </p:nvSpPr>
          <p:spPr>
            <a:xfrm>
              <a:off x="6860880" y="4402440"/>
              <a:ext cx="90288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542" name="Rectangle 110"/>
            <p:cNvSpPr/>
            <p:nvPr/>
          </p:nvSpPr>
          <p:spPr>
            <a:xfrm>
              <a:off x="7763400" y="4402440"/>
              <a:ext cx="90252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endParaRPr b="0" lang="fr-FR" sz="180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80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543" name="ZoneTexte 114"/>
            <p:cNvSpPr/>
            <p:nvPr/>
          </p:nvSpPr>
          <p:spPr>
            <a:xfrm>
              <a:off x="6684840" y="4197960"/>
              <a:ext cx="696600" cy="8208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80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,</a:t>
              </a:r>
              <a:endParaRPr b="0" lang="fr-FR" sz="4800" spc="-1" strike="noStrike">
                <a:latin typeface="Arial"/>
              </a:endParaRPr>
            </a:p>
          </p:txBody>
        </p:sp>
        <mc:AlternateContent>
          <mc:Choice xmlns:a14="http://schemas.microsoft.com/office/drawing/2010/main" Requires="a14">
            <p:sp>
              <p:nvSpPr>
                <p:cNvPr id="544" name="ZoneTexte 115"/>
                <p:cNvSpPr txBox="1"/>
                <p:nvPr/>
              </p:nvSpPr>
              <p:spPr>
                <a:xfrm>
                  <a:off x="7062480" y="3944520"/>
                  <a:ext cx="551880" cy="37044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0,1</m:t>
                      </m:r>
                    </m:oMath>
                  </a14:m>
                </a:p>
              </p:txBody>
            </p:sp>
          </mc:Choice>
          <mc:Fallback/>
        </mc:AlternateContent>
        <mc:AlternateContent>
          <mc:Choice xmlns:a14="http://schemas.microsoft.com/office/drawing/2010/main" Requires="a14">
            <p:sp>
              <p:nvSpPr>
                <p:cNvPr id="545" name="ZoneTexte 116"/>
                <p:cNvSpPr txBox="1"/>
                <p:nvPr/>
              </p:nvSpPr>
              <p:spPr>
                <a:xfrm>
                  <a:off x="7896240" y="3959640"/>
                  <a:ext cx="707040" cy="37008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0,01</m:t>
                      </m:r>
                    </m:oMath>
                  </a14:m>
                </a:p>
              </p:txBody>
            </p:sp>
          </mc:Choice>
          <mc:Fallback/>
        </mc:AlternateContent>
        <p:sp>
          <p:nvSpPr>
            <p:cNvPr id="546" name="ZoneTexte 117"/>
            <p:cNvSpPr/>
            <p:nvPr/>
          </p:nvSpPr>
          <p:spPr>
            <a:xfrm>
              <a:off x="6668640" y="4776120"/>
              <a:ext cx="696600" cy="8208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80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,</a:t>
              </a:r>
              <a:endParaRPr b="0" lang="fr-FR" sz="4800" spc="-1" strike="noStrike">
                <a:latin typeface="Arial"/>
              </a:endParaRPr>
            </a:p>
          </p:txBody>
        </p:sp>
        <p:sp>
          <p:nvSpPr>
            <p:cNvPr id="547" name="Rectangle 111"/>
            <p:cNvSpPr/>
            <p:nvPr/>
          </p:nvSpPr>
          <p:spPr>
            <a:xfrm>
              <a:off x="7765200" y="4411440"/>
              <a:ext cx="90288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</p:txBody>
        </p:sp>
      </p:grpSp>
      <p:sp>
        <p:nvSpPr>
          <p:cNvPr id="548" name=""/>
          <p:cNvSpPr/>
          <p:nvPr/>
        </p:nvSpPr>
        <p:spPr>
          <a:xfrm>
            <a:off x="4465080" y="5690880"/>
            <a:ext cx="4197600" cy="9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549" name="ZoneTexte 118"/>
          <p:cNvSpPr/>
          <p:nvPr/>
        </p:nvSpPr>
        <p:spPr>
          <a:xfrm>
            <a:off x="4654080" y="927000"/>
            <a:ext cx="469584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73,46 – 31,72 = …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550" name="ZoneTexte 119"/>
          <p:cNvSpPr/>
          <p:nvPr/>
        </p:nvSpPr>
        <p:spPr>
          <a:xfrm>
            <a:off x="4767480" y="2567160"/>
            <a:ext cx="2766600" cy="699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73 – 32 = …</a:t>
            </a:r>
            <a:endParaRPr b="0" lang="fr-FR" sz="40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474" dur="indefinite" restart="never" nodeType="tmRoot">
          <p:childTnLst>
            <p:seq>
              <p:cTn id="475" dur="indefinite" nodeType="mainSeq">
                <p:childTnLst>
                  <p:par>
                    <p:cTn id="476" fill="hold">
                      <p:stCondLst>
                        <p:cond delay="indefinite"/>
                      </p:stCondLst>
                      <p:childTnLst>
                        <p:par>
                          <p:cTn id="477" fill="hold">
                            <p:stCondLst>
                              <p:cond delay="0"/>
                            </p:stCondLst>
                            <p:childTnLst>
                              <p:par>
                                <p:cTn id="478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80" dur="500"/>
                                        <p:tgtEl>
                                          <p:spTgt spid="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1" fill="hold">
                      <p:stCondLst>
                        <p:cond delay="indefinite"/>
                      </p:stCondLst>
                      <p:childTnLst>
                        <p:par>
                          <p:cTn id="482" fill="hold">
                            <p:stCondLst>
                              <p:cond delay="0"/>
                            </p:stCondLst>
                            <p:childTnLst>
                              <p:par>
                                <p:cTn id="483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85" dur="500"/>
                                        <p:tgtEl>
                                          <p:spTgt spid="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6" fill="hold">
                      <p:stCondLst>
                        <p:cond delay="indefinite"/>
                      </p:stCondLst>
                      <p:childTnLst>
                        <p:par>
                          <p:cTn id="487" fill="hold">
                            <p:stCondLst>
                              <p:cond delay="0"/>
                            </p:stCondLst>
                            <p:childTnLst>
                              <p:par>
                                <p:cTn id="488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90" dur="500"/>
                                        <p:tgtEl>
                                          <p:spTgt spid="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1" fill="hold">
                      <p:stCondLst>
                        <p:cond delay="indefinite"/>
                      </p:stCondLst>
                      <p:childTnLst>
                        <p:par>
                          <p:cTn id="492" fill="hold">
                            <p:stCondLst>
                              <p:cond delay="0"/>
                            </p:stCondLst>
                            <p:childTnLst>
                              <p:par>
                                <p:cTn id="493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95" dur="500"/>
                                        <p:tgtEl>
                                          <p:spTgt spid="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6" fill="hold">
                      <p:stCondLst>
                        <p:cond delay="indefinite"/>
                      </p:stCondLst>
                      <p:childTnLst>
                        <p:par>
                          <p:cTn id="497" fill="hold">
                            <p:stCondLst>
                              <p:cond delay="0"/>
                            </p:stCondLst>
                            <p:childTnLst>
                              <p:par>
                                <p:cTn id="498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500" dur="500"/>
                                        <p:tgtEl>
                                          <p:spTgt spid="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1" fill="hold">
                      <p:stCondLst>
                        <p:cond delay="indefinite"/>
                      </p:stCondLst>
                      <p:childTnLst>
                        <p:par>
                          <p:cTn id="502" fill="hold">
                            <p:stCondLst>
                              <p:cond delay="0"/>
                            </p:stCondLst>
                            <p:childTnLst>
                              <p:par>
                                <p:cTn id="50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5" fill="hold">
                      <p:stCondLst>
                        <p:cond delay="indefinite"/>
                      </p:stCondLst>
                      <p:childTnLst>
                        <p:par>
                          <p:cTn id="506" fill="hold">
                            <p:stCondLst>
                              <p:cond delay="0"/>
                            </p:stCondLst>
                            <p:childTnLst>
                              <p:par>
                                <p:cTn id="50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9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1" name="PlaceHolder 1"/>
          <p:cNvSpPr>
            <a:spLocks noGrp="1"/>
          </p:cNvSpPr>
          <p:nvPr>
            <p:ph type="title"/>
          </p:nvPr>
        </p:nvSpPr>
        <p:spPr>
          <a:xfrm>
            <a:off x="510840" y="429480"/>
            <a:ext cx="8386920" cy="42876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68000"/>
          </a:bodyPr>
          <a:p>
            <a:pPr indent="0">
              <a:lnSpc>
                <a:spcPct val="90000"/>
              </a:lnSpc>
              <a:buNone/>
            </a:pPr>
            <a:r>
              <a:rPr b="1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52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6/6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53" name="ZoneTexte 6"/>
          <p:cNvSpPr/>
          <p:nvPr/>
        </p:nvSpPr>
        <p:spPr>
          <a:xfrm>
            <a:off x="180000" y="1044000"/>
            <a:ext cx="900000" cy="456120"/>
          </a:xfrm>
          <a:prstGeom prst="rect">
            <a:avLst/>
          </a:prstGeom>
          <a:solidFill>
            <a:srgbClr val="c0000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2400" spc="-1" strike="noStrike">
                <a:solidFill>
                  <a:srgbClr val="ffffff"/>
                </a:solidFill>
                <a:latin typeface="Calibri"/>
              </a:rPr>
              <a:t>6 075</a:t>
            </a:r>
            <a:endParaRPr b="0" lang="fr-FR" sz="2400" spc="-1" strike="noStrike">
              <a:latin typeface="Arial"/>
            </a:endParaRPr>
          </a:p>
        </p:txBody>
      </p:sp>
      <p:grpSp>
        <p:nvGrpSpPr>
          <p:cNvPr id="554" name="Groupe 10"/>
          <p:cNvGrpSpPr/>
          <p:nvPr/>
        </p:nvGrpSpPr>
        <p:grpSpPr>
          <a:xfrm>
            <a:off x="180000" y="2160000"/>
            <a:ext cx="4100400" cy="3960000"/>
            <a:chOff x="180000" y="2160000"/>
            <a:chExt cx="4100400" cy="3960000"/>
          </a:xfrm>
        </p:grpSpPr>
        <p:grpSp>
          <p:nvGrpSpPr>
            <p:cNvPr id="555" name="Groupe 11"/>
            <p:cNvGrpSpPr/>
            <p:nvPr/>
          </p:nvGrpSpPr>
          <p:grpSpPr>
            <a:xfrm>
              <a:off x="180000" y="2160000"/>
              <a:ext cx="3960360" cy="3960000"/>
              <a:chOff x="180000" y="2160000"/>
              <a:chExt cx="3960360" cy="3960000"/>
            </a:xfrm>
          </p:grpSpPr>
          <p:sp>
            <p:nvSpPr>
              <p:cNvPr id="556" name="Ellipse 15"/>
              <p:cNvSpPr/>
              <p:nvPr/>
            </p:nvSpPr>
            <p:spPr>
              <a:xfrm>
                <a:off x="180000" y="2160000"/>
                <a:ext cx="3960360" cy="3960000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</p:sp>
          <p:grpSp>
            <p:nvGrpSpPr>
              <p:cNvPr id="557" name="Groupe 16"/>
              <p:cNvGrpSpPr/>
              <p:nvPr/>
            </p:nvGrpSpPr>
            <p:grpSpPr>
              <a:xfrm>
                <a:off x="637920" y="2621160"/>
                <a:ext cx="3038040" cy="3037680"/>
                <a:chOff x="637920" y="2621160"/>
                <a:chExt cx="3038040" cy="3037680"/>
              </a:xfrm>
            </p:grpSpPr>
            <p:sp>
              <p:nvSpPr>
                <p:cNvPr id="558" name="Ellipse 17"/>
                <p:cNvSpPr/>
                <p:nvPr/>
              </p:nvSpPr>
              <p:spPr>
                <a:xfrm>
                  <a:off x="637920" y="2621160"/>
                  <a:ext cx="3038040" cy="3037680"/>
                </a:xfrm>
                <a:prstGeom prst="ellipse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  <p:sp>
              <p:nvSpPr>
                <p:cNvPr id="559" name="Ellipse 18"/>
                <p:cNvSpPr/>
                <p:nvPr/>
              </p:nvSpPr>
              <p:spPr>
                <a:xfrm>
                  <a:off x="1144440" y="3127680"/>
                  <a:ext cx="2025000" cy="2024640"/>
                </a:xfrm>
                <a:prstGeom prst="ellipse">
                  <a:avLst/>
                </a:prstGeom>
                <a:solidFill>
                  <a:srgbClr val="00b05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  <p:sp>
              <p:nvSpPr>
                <p:cNvPr id="560" name="Ellipse 19"/>
                <p:cNvSpPr/>
                <p:nvPr/>
              </p:nvSpPr>
              <p:spPr>
                <a:xfrm>
                  <a:off x="1650600" y="3633840"/>
                  <a:ext cx="1012320" cy="1012320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</p:grpSp>
        </p:grpSp>
        <p:sp>
          <p:nvSpPr>
            <p:cNvPr id="561" name="ZoneTexte 12"/>
            <p:cNvSpPr/>
            <p:nvPr/>
          </p:nvSpPr>
          <p:spPr>
            <a:xfrm>
              <a:off x="1757880" y="3701880"/>
              <a:ext cx="2522520" cy="45612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2400" spc="-1" strike="noStrike">
                  <a:solidFill>
                    <a:srgbClr val="ffffff"/>
                  </a:solidFill>
                  <a:latin typeface="Calibri"/>
                  <a:ea typeface="Microsoft YaHei"/>
                </a:rPr>
                <a:t> </a:t>
              </a:r>
              <a:r>
                <a:rPr b="1" lang="fr-FR" sz="2200" spc="-1" strike="noStrike">
                  <a:solidFill>
                    <a:srgbClr val="ffffff"/>
                  </a:solidFill>
                  <a:latin typeface="Calibri"/>
                </a:rPr>
                <a:t>500     250  100  25</a:t>
              </a:r>
              <a:endParaRPr b="0" lang="fr-FR" sz="2200" spc="-1" strike="noStrike">
                <a:latin typeface="Arial"/>
              </a:endParaRPr>
            </a:p>
          </p:txBody>
        </p:sp>
      </p:grpSp>
      <p:grpSp>
        <p:nvGrpSpPr>
          <p:cNvPr id="562" name="Groupe 20"/>
          <p:cNvGrpSpPr/>
          <p:nvPr/>
        </p:nvGrpSpPr>
        <p:grpSpPr>
          <a:xfrm>
            <a:off x="3602520" y="4068720"/>
            <a:ext cx="531360" cy="638280"/>
            <a:chOff x="3602520" y="4068720"/>
            <a:chExt cx="531360" cy="638280"/>
          </a:xfrm>
        </p:grpSpPr>
        <p:sp>
          <p:nvSpPr>
            <p:cNvPr id="563" name="Signe de multiplication 21"/>
            <p:cNvSpPr/>
            <p:nvPr/>
          </p:nvSpPr>
          <p:spPr>
            <a:xfrm>
              <a:off x="3860640" y="4294440"/>
              <a:ext cx="273240" cy="298080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564" name="ZoneTexte 22"/>
            <p:cNvSpPr/>
            <p:nvPr/>
          </p:nvSpPr>
          <p:spPr>
            <a:xfrm>
              <a:off x="3602520" y="4068720"/>
              <a:ext cx="3538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3600" spc="-1" strike="noStrike">
                  <a:solidFill>
                    <a:srgbClr val="000000"/>
                  </a:solidFill>
                  <a:latin typeface="Calibri"/>
                </a:rPr>
                <a:t>3</a:t>
              </a:r>
              <a:endParaRPr b="0" lang="fr-FR" sz="3600" spc="-1" strike="noStrike">
                <a:latin typeface="Arial"/>
              </a:endParaRPr>
            </a:p>
          </p:txBody>
        </p:sp>
      </p:grpSp>
      <p:grpSp>
        <p:nvGrpSpPr>
          <p:cNvPr id="565" name="Groupe 23"/>
          <p:cNvGrpSpPr/>
          <p:nvPr/>
        </p:nvGrpSpPr>
        <p:grpSpPr>
          <a:xfrm>
            <a:off x="1440000" y="4021920"/>
            <a:ext cx="1010880" cy="639000"/>
            <a:chOff x="1440000" y="4021920"/>
            <a:chExt cx="1010880" cy="639000"/>
          </a:xfrm>
        </p:grpSpPr>
        <p:sp>
          <p:nvSpPr>
            <p:cNvPr id="566" name="Signe de multiplication 24"/>
            <p:cNvSpPr/>
            <p:nvPr/>
          </p:nvSpPr>
          <p:spPr>
            <a:xfrm>
              <a:off x="2108880" y="4180680"/>
              <a:ext cx="342000" cy="298080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567" name="ZoneTexte 25"/>
            <p:cNvSpPr/>
            <p:nvPr/>
          </p:nvSpPr>
          <p:spPr>
            <a:xfrm>
              <a:off x="1440000" y="4021920"/>
              <a:ext cx="742320" cy="6390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3600" spc="-1" strike="noStrike">
                  <a:solidFill>
                    <a:srgbClr val="000000"/>
                  </a:solidFill>
                  <a:latin typeface="Calibri"/>
                </a:rPr>
                <a:t>10</a:t>
              </a:r>
              <a:endParaRPr b="0" lang="fr-FR" sz="3600" spc="-1" strike="noStrike">
                <a:latin typeface="Arial"/>
              </a:endParaRPr>
            </a:p>
          </p:txBody>
        </p:sp>
      </p:grpSp>
      <p:grpSp>
        <p:nvGrpSpPr>
          <p:cNvPr id="568" name="Groupe 26"/>
          <p:cNvGrpSpPr/>
          <p:nvPr/>
        </p:nvGrpSpPr>
        <p:grpSpPr>
          <a:xfrm>
            <a:off x="2282040" y="3211560"/>
            <a:ext cx="568800" cy="638280"/>
            <a:chOff x="2282040" y="3211560"/>
            <a:chExt cx="568800" cy="638280"/>
          </a:xfrm>
        </p:grpSpPr>
        <p:sp>
          <p:nvSpPr>
            <p:cNvPr id="569" name="Signe de multiplication 27"/>
            <p:cNvSpPr/>
            <p:nvPr/>
          </p:nvSpPr>
          <p:spPr>
            <a:xfrm>
              <a:off x="2577960" y="3370680"/>
              <a:ext cx="272880" cy="298080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570" name="ZoneTexte 28"/>
            <p:cNvSpPr/>
            <p:nvPr/>
          </p:nvSpPr>
          <p:spPr>
            <a:xfrm>
              <a:off x="2282040" y="3211560"/>
              <a:ext cx="35424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3600" spc="-1" strike="noStrike">
                  <a:solidFill>
                    <a:srgbClr val="000000"/>
                  </a:solidFill>
                  <a:latin typeface="Calibri"/>
                </a:rPr>
                <a:t>4</a:t>
              </a:r>
              <a:endParaRPr b="0" lang="fr-FR" sz="3600" spc="-1" strike="noStrike">
                <a:latin typeface="Arial"/>
              </a:endParaRPr>
            </a:p>
          </p:txBody>
        </p:sp>
      </p:grpSp>
      <p:sp>
        <p:nvSpPr>
          <p:cNvPr id="571" name="ZoneTexte 32"/>
          <p:cNvSpPr/>
          <p:nvPr/>
        </p:nvSpPr>
        <p:spPr>
          <a:xfrm>
            <a:off x="180000" y="1500120"/>
            <a:ext cx="4322880" cy="577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2060"/>
                </a:solidFill>
                <a:latin typeface="Calibri"/>
              </a:rPr>
              <a:t>= </a:t>
            </a:r>
            <a:r>
              <a:rPr b="0" lang="fr-FR" sz="3200" spc="-1" strike="noStrike">
                <a:solidFill>
                  <a:srgbClr val="000000"/>
                </a:solidFill>
                <a:latin typeface="Calibri"/>
              </a:rPr>
              <a:t>10</a:t>
            </a:r>
            <a:r>
              <a:rPr b="0" lang="fr-FR" sz="3200" spc="-1" strike="noStrike">
                <a:solidFill>
                  <a:srgbClr val="002060"/>
                </a:solidFill>
                <a:latin typeface="Calibri"/>
              </a:rPr>
              <a:t>×500 + </a:t>
            </a:r>
            <a:r>
              <a:rPr b="1" lang="fr-FR" sz="3200" spc="-1" strike="noStrike">
                <a:solidFill>
                  <a:srgbClr val="00b050"/>
                </a:solidFill>
                <a:latin typeface="Calibri"/>
              </a:rPr>
              <a:t>4</a:t>
            </a:r>
            <a:r>
              <a:rPr b="0" lang="fr-FR" sz="3200" spc="-1" strike="noStrike">
                <a:solidFill>
                  <a:srgbClr val="002060"/>
                </a:solidFill>
                <a:latin typeface="Calibri"/>
              </a:rPr>
              <a:t>×250+ </a:t>
            </a:r>
            <a:r>
              <a:rPr b="1" lang="fr-FR" sz="3200" spc="-1" strike="noStrike">
                <a:solidFill>
                  <a:srgbClr val="00b050"/>
                </a:solidFill>
                <a:latin typeface="Calibri"/>
              </a:rPr>
              <a:t>3</a:t>
            </a:r>
            <a:r>
              <a:rPr b="0" lang="fr-FR" sz="3200" spc="-1" strike="noStrike">
                <a:solidFill>
                  <a:srgbClr val="002060"/>
                </a:solidFill>
                <a:latin typeface="Calibri"/>
              </a:rPr>
              <a:t>×25</a:t>
            </a:r>
            <a:r>
              <a:rPr b="0" lang="fr-FR" sz="2800" spc="-1" strike="noStrike">
                <a:solidFill>
                  <a:srgbClr val="002060"/>
                </a:solidFill>
                <a:latin typeface="Calibri"/>
              </a:rPr>
              <a:t> </a:t>
            </a:r>
            <a:endParaRPr b="0" lang="fr-FR" sz="2800" spc="-1" strike="noStrike">
              <a:latin typeface="Arial"/>
            </a:endParaRPr>
          </a:p>
        </p:txBody>
      </p:sp>
      <p:sp>
        <p:nvSpPr>
          <p:cNvPr id="572" name=""/>
          <p:cNvSpPr/>
          <p:nvPr/>
        </p:nvSpPr>
        <p:spPr>
          <a:xfrm flipV="1">
            <a:off x="450288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573" name="ZoneTexte 120"/>
          <p:cNvSpPr/>
          <p:nvPr/>
        </p:nvSpPr>
        <p:spPr>
          <a:xfrm>
            <a:off x="4644360" y="1800000"/>
            <a:ext cx="4566600" cy="699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73 – 32 = …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574" name="ZoneTexte 121"/>
          <p:cNvSpPr/>
          <p:nvPr/>
        </p:nvSpPr>
        <p:spPr>
          <a:xfrm>
            <a:off x="6624360" y="1800000"/>
            <a:ext cx="105264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41</a:t>
            </a:r>
            <a:endParaRPr b="0" lang="fr-FR" sz="4000" spc="-1" strike="noStrike">
              <a:latin typeface="Arial"/>
            </a:endParaRPr>
          </a:p>
        </p:txBody>
      </p:sp>
      <p:grpSp>
        <p:nvGrpSpPr>
          <p:cNvPr id="575" name="Groupe 21"/>
          <p:cNvGrpSpPr/>
          <p:nvPr/>
        </p:nvGrpSpPr>
        <p:grpSpPr>
          <a:xfrm>
            <a:off x="4465080" y="3620880"/>
            <a:ext cx="4202280" cy="2042640"/>
            <a:chOff x="4465080" y="3620880"/>
            <a:chExt cx="4202280" cy="2042640"/>
          </a:xfrm>
        </p:grpSpPr>
        <p:sp>
          <p:nvSpPr>
            <p:cNvPr id="576" name="Rectangle 112"/>
            <p:cNvSpPr/>
            <p:nvPr/>
          </p:nvSpPr>
          <p:spPr>
            <a:xfrm>
              <a:off x="4465080" y="4366440"/>
              <a:ext cx="90252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-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577" name="Rectangle 113"/>
            <p:cNvSpPr/>
            <p:nvPr/>
          </p:nvSpPr>
          <p:spPr>
            <a:xfrm>
              <a:off x="5068080" y="3624840"/>
              <a:ext cx="902520" cy="739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4400" spc="-1" strike="noStrike">
                  <a:solidFill>
                    <a:srgbClr val="c00000"/>
                  </a:solidFill>
                  <a:latin typeface="Aptos"/>
                  <a:ea typeface="DejaVu Sans"/>
                </a:rPr>
                <a:t>D</a:t>
              </a:r>
              <a:endParaRPr b="0" lang="fr-FR" sz="4400" spc="-1" strike="noStrike">
                <a:latin typeface="Arial"/>
              </a:endParaRPr>
            </a:p>
          </p:txBody>
        </p:sp>
        <p:sp>
          <p:nvSpPr>
            <p:cNvPr id="578" name="Rectangle 114"/>
            <p:cNvSpPr/>
            <p:nvPr/>
          </p:nvSpPr>
          <p:spPr>
            <a:xfrm>
              <a:off x="5972040" y="3624840"/>
              <a:ext cx="902520" cy="739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4400" spc="-1" strike="noStrike">
                  <a:solidFill>
                    <a:srgbClr val="0070c0"/>
                  </a:solidFill>
                  <a:latin typeface="Aptos"/>
                  <a:ea typeface="DejaVu Sans"/>
                </a:rPr>
                <a:t>U</a:t>
              </a:r>
              <a:endParaRPr b="0" lang="fr-FR" sz="4400" spc="-1" strike="noStrike">
                <a:latin typeface="Arial"/>
              </a:endParaRPr>
            </a:p>
          </p:txBody>
        </p:sp>
        <p:sp>
          <p:nvSpPr>
            <p:cNvPr id="579" name="Rectangle 115"/>
            <p:cNvSpPr/>
            <p:nvPr/>
          </p:nvSpPr>
          <p:spPr>
            <a:xfrm>
              <a:off x="5069160" y="4364640"/>
              <a:ext cx="90252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7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3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580" name="Rectangle 116"/>
            <p:cNvSpPr/>
            <p:nvPr/>
          </p:nvSpPr>
          <p:spPr>
            <a:xfrm>
              <a:off x="5972040" y="4366440"/>
              <a:ext cx="90252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3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1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581" name="Rectangle 117"/>
            <p:cNvSpPr/>
            <p:nvPr/>
          </p:nvSpPr>
          <p:spPr>
            <a:xfrm>
              <a:off x="6858720" y="3620880"/>
              <a:ext cx="902520" cy="7398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2916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200" spc="-1" strike="noStrike">
                  <a:solidFill>
                    <a:srgbClr val="747474"/>
                  </a:solidFill>
                  <a:latin typeface="Aptos"/>
                  <a:ea typeface="DejaVu Sans"/>
                </a:rPr>
                <a:t>dixièmes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582" name="Rectangle 118"/>
            <p:cNvSpPr/>
            <p:nvPr/>
          </p:nvSpPr>
          <p:spPr>
            <a:xfrm>
              <a:off x="7764480" y="3624840"/>
              <a:ext cx="902520" cy="739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2916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200" spc="-1" strike="noStrike">
                  <a:solidFill>
                    <a:srgbClr val="747474"/>
                  </a:solidFill>
                  <a:latin typeface="Aptos"/>
                  <a:ea typeface="DejaVu Sans"/>
                </a:rPr>
                <a:t>centièmes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583" name="Rectangle 119"/>
            <p:cNvSpPr/>
            <p:nvPr/>
          </p:nvSpPr>
          <p:spPr>
            <a:xfrm>
              <a:off x="6860160" y="4366440"/>
              <a:ext cx="90288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4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7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584" name="Rectangle 120"/>
            <p:cNvSpPr/>
            <p:nvPr/>
          </p:nvSpPr>
          <p:spPr>
            <a:xfrm>
              <a:off x="7762680" y="4366440"/>
              <a:ext cx="90252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endParaRPr b="0" lang="fr-FR" sz="180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80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585" name="ZoneTexte 122"/>
            <p:cNvSpPr/>
            <p:nvPr/>
          </p:nvSpPr>
          <p:spPr>
            <a:xfrm>
              <a:off x="6684120" y="4161960"/>
              <a:ext cx="696600" cy="8208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80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,</a:t>
              </a:r>
              <a:endParaRPr b="0" lang="fr-FR" sz="4800" spc="-1" strike="noStrike">
                <a:latin typeface="Arial"/>
              </a:endParaRPr>
            </a:p>
          </p:txBody>
        </p:sp>
        <mc:AlternateContent>
          <mc:Choice xmlns:a14="http://schemas.microsoft.com/office/drawing/2010/main" Requires="a14">
            <p:sp>
              <p:nvSpPr>
                <p:cNvPr id="586" name="ZoneTexte 123"/>
                <p:cNvSpPr txBox="1"/>
                <p:nvPr/>
              </p:nvSpPr>
              <p:spPr>
                <a:xfrm>
                  <a:off x="7061760" y="3908520"/>
                  <a:ext cx="551880" cy="37044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0,1</m:t>
                      </m:r>
                    </m:oMath>
                  </a14:m>
                </a:p>
              </p:txBody>
            </p:sp>
          </mc:Choice>
          <mc:Fallback/>
        </mc:AlternateContent>
        <mc:AlternateContent>
          <mc:Choice xmlns:a14="http://schemas.microsoft.com/office/drawing/2010/main" Requires="a14">
            <p:sp>
              <p:nvSpPr>
                <p:cNvPr id="587" name="ZoneTexte 124"/>
                <p:cNvSpPr txBox="1"/>
                <p:nvPr/>
              </p:nvSpPr>
              <p:spPr>
                <a:xfrm>
                  <a:off x="7895520" y="3923640"/>
                  <a:ext cx="707040" cy="37008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0,01</m:t>
                      </m:r>
                    </m:oMath>
                  </a14:m>
                </a:p>
              </p:txBody>
            </p:sp>
          </mc:Choice>
          <mc:Fallback/>
        </mc:AlternateContent>
        <p:sp>
          <p:nvSpPr>
            <p:cNvPr id="588" name="ZoneTexte 125"/>
            <p:cNvSpPr/>
            <p:nvPr/>
          </p:nvSpPr>
          <p:spPr>
            <a:xfrm>
              <a:off x="6667920" y="4740120"/>
              <a:ext cx="696600" cy="8208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80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,</a:t>
              </a:r>
              <a:endParaRPr b="0" lang="fr-FR" sz="4800" spc="-1" strike="noStrike">
                <a:latin typeface="Arial"/>
              </a:endParaRPr>
            </a:p>
          </p:txBody>
        </p:sp>
        <p:sp>
          <p:nvSpPr>
            <p:cNvPr id="589" name="Rectangle 121"/>
            <p:cNvSpPr/>
            <p:nvPr/>
          </p:nvSpPr>
          <p:spPr>
            <a:xfrm>
              <a:off x="7764480" y="4375440"/>
              <a:ext cx="90288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6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2   </a:t>
              </a:r>
              <a:endParaRPr b="0" lang="fr-FR" sz="1950" spc="-1" strike="noStrike">
                <a:latin typeface="Arial"/>
              </a:endParaRPr>
            </a:p>
          </p:txBody>
        </p:sp>
      </p:grpSp>
      <p:sp>
        <p:nvSpPr>
          <p:cNvPr id="590" name=""/>
          <p:cNvSpPr/>
          <p:nvPr/>
        </p:nvSpPr>
        <p:spPr>
          <a:xfrm>
            <a:off x="4464360" y="5654880"/>
            <a:ext cx="4197600" cy="9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591" name="ZoneTexte 126"/>
          <p:cNvSpPr/>
          <p:nvPr/>
        </p:nvSpPr>
        <p:spPr>
          <a:xfrm>
            <a:off x="7095960" y="5760000"/>
            <a:ext cx="42804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7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592" name="ZoneTexte 127"/>
          <p:cNvSpPr/>
          <p:nvPr/>
        </p:nvSpPr>
        <p:spPr>
          <a:xfrm>
            <a:off x="6612120" y="5723640"/>
            <a:ext cx="42804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 </a:t>
            </a: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,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593" name="ZoneTexte 128"/>
          <p:cNvSpPr/>
          <p:nvPr/>
        </p:nvSpPr>
        <p:spPr>
          <a:xfrm>
            <a:off x="6181560" y="5760000"/>
            <a:ext cx="42804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1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594" name="ZoneTexte 129"/>
          <p:cNvSpPr/>
          <p:nvPr/>
        </p:nvSpPr>
        <p:spPr>
          <a:xfrm>
            <a:off x="7995960" y="5760000"/>
            <a:ext cx="42804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4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595" name="ZoneTexte 130"/>
          <p:cNvSpPr/>
          <p:nvPr/>
        </p:nvSpPr>
        <p:spPr>
          <a:xfrm>
            <a:off x="5295960" y="5760000"/>
            <a:ext cx="42804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4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596" name="ZoneTexte 131"/>
          <p:cNvSpPr/>
          <p:nvPr/>
        </p:nvSpPr>
        <p:spPr>
          <a:xfrm>
            <a:off x="7638480" y="900000"/>
            <a:ext cx="1232640" cy="57708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ff0000"/>
                </a:solidFill>
                <a:latin typeface="Calibri"/>
                <a:ea typeface="DejaVu Sans"/>
              </a:rPr>
              <a:t>41,74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597" name="ZoneTexte 132"/>
          <p:cNvSpPr/>
          <p:nvPr/>
        </p:nvSpPr>
        <p:spPr>
          <a:xfrm>
            <a:off x="7004880" y="4542120"/>
            <a:ext cx="359640" cy="317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1500" spc="-1" strike="noStrike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b="0" lang="fr-FR" sz="1500" spc="-1" strike="noStrike">
              <a:latin typeface="Arial"/>
            </a:endParaRPr>
          </a:p>
        </p:txBody>
      </p:sp>
      <p:sp>
        <p:nvSpPr>
          <p:cNvPr id="598" name="ZoneTexte 133"/>
          <p:cNvSpPr/>
          <p:nvPr/>
        </p:nvSpPr>
        <p:spPr>
          <a:xfrm>
            <a:off x="4654080" y="918000"/>
            <a:ext cx="469584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73,46 – 31,72 = …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599" name="ZoneTexte 134"/>
          <p:cNvSpPr/>
          <p:nvPr/>
        </p:nvSpPr>
        <p:spPr>
          <a:xfrm>
            <a:off x="6128280" y="5335920"/>
            <a:ext cx="539640" cy="318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1500" spc="-1" strike="noStrike">
                <a:solidFill>
                  <a:srgbClr val="000000"/>
                </a:solidFill>
                <a:latin typeface="Calibri"/>
                <a:ea typeface="DejaVu Sans"/>
              </a:rPr>
              <a:t>+1</a:t>
            </a:r>
            <a:endParaRPr b="0" lang="fr-FR" sz="15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511" dur="indefinite" restart="never" nodeType="tmRoot">
          <p:childTnLst>
            <p:seq>
              <p:cTn id="512" dur="indefinite" nodeType="mainSeq">
                <p:childTnLst>
                  <p:par>
                    <p:cTn id="513" fill="hold">
                      <p:stCondLst>
                        <p:cond delay="indefinite"/>
                      </p:stCondLst>
                      <p:childTnLst>
                        <p:par>
                          <p:cTn id="514" fill="hold">
                            <p:stCondLst>
                              <p:cond delay="0"/>
                            </p:stCondLst>
                            <p:childTnLst>
                              <p:par>
                                <p:cTn id="51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517" dur="500"/>
                                        <p:tgtEl>
                                          <p:spTgt spid="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8" fill="hold">
                      <p:stCondLst>
                        <p:cond delay="indefinite"/>
                      </p:stCondLst>
                      <p:childTnLst>
                        <p:par>
                          <p:cTn id="519" fill="hold">
                            <p:stCondLst>
                              <p:cond delay="0"/>
                            </p:stCondLst>
                            <p:childTnLst>
                              <p:par>
                                <p:cTn id="520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522" dur="500"/>
                                        <p:tgtEl>
                                          <p:spTgt spid="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3" fill="hold">
                      <p:stCondLst>
                        <p:cond delay="indefinite"/>
                      </p:stCondLst>
                      <p:childTnLst>
                        <p:par>
                          <p:cTn id="524" fill="hold">
                            <p:stCondLst>
                              <p:cond delay="0"/>
                            </p:stCondLst>
                            <p:childTnLst>
                              <p:par>
                                <p:cTn id="52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527" dur="500"/>
                                        <p:tgtEl>
                                          <p:spTgt spid="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8" fill="hold">
                      <p:stCondLst>
                        <p:cond delay="indefinite"/>
                      </p:stCondLst>
                      <p:childTnLst>
                        <p:par>
                          <p:cTn id="529" fill="hold">
                            <p:stCondLst>
                              <p:cond delay="0"/>
                            </p:stCondLst>
                            <p:childTnLst>
                              <p:par>
                                <p:cTn id="530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532" dur="500"/>
                                        <p:tgtEl>
                                          <p:spTgt spid="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3" fill="hold">
                      <p:stCondLst>
                        <p:cond delay="indefinite"/>
                      </p:stCondLst>
                      <p:childTnLst>
                        <p:par>
                          <p:cTn id="534" fill="hold">
                            <p:stCondLst>
                              <p:cond delay="0"/>
                            </p:stCondLst>
                            <p:childTnLst>
                              <p:par>
                                <p:cTn id="53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537" dur="500"/>
                                        <p:tgtEl>
                                          <p:spTgt spid="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8" fill="hold">
                      <p:stCondLst>
                        <p:cond delay="indefinite"/>
                      </p:stCondLst>
                      <p:childTnLst>
                        <p:par>
                          <p:cTn id="539" fill="hold">
                            <p:stCondLst>
                              <p:cond delay="0"/>
                            </p:stCondLst>
                            <p:childTnLst>
                              <p:par>
                                <p:cTn id="540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2" fill="hold">
                      <p:stCondLst>
                        <p:cond delay="indefinite"/>
                      </p:stCondLst>
                      <p:childTnLst>
                        <p:par>
                          <p:cTn id="543" fill="hold">
                            <p:stCondLst>
                              <p:cond delay="0"/>
                            </p:stCondLst>
                            <p:childTnLst>
                              <p:par>
                                <p:cTn id="544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6" fill="hold">
                      <p:stCondLst>
                        <p:cond delay="indefinite"/>
                      </p:stCondLst>
                      <p:childTnLst>
                        <p:par>
                          <p:cTn id="547" fill="hold">
                            <p:stCondLst>
                              <p:cond delay="0"/>
                            </p:stCondLst>
                            <p:childTnLst>
                              <p:par>
                                <p:cTn id="548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0" fill="hold">
                      <p:stCondLst>
                        <p:cond delay="indefinite"/>
                      </p:stCondLst>
                      <p:childTnLst>
                        <p:par>
                          <p:cTn id="551" fill="hold">
                            <p:stCondLst>
                              <p:cond delay="0"/>
                            </p:stCondLst>
                            <p:childTnLst>
                              <p:par>
                                <p:cTn id="552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4" fill="hold">
                      <p:stCondLst>
                        <p:cond delay="indefinite"/>
                      </p:stCondLst>
                      <p:childTnLst>
                        <p:par>
                          <p:cTn id="555" fill="hold">
                            <p:stCondLst>
                              <p:cond delay="0"/>
                            </p:stCondLst>
                            <p:childTnLst>
                              <p:par>
                                <p:cTn id="556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8" fill="hold">
                      <p:stCondLst>
                        <p:cond delay="indefinite"/>
                      </p:stCondLst>
                      <p:childTnLst>
                        <p:par>
                          <p:cTn id="559" fill="hold">
                            <p:stCondLst>
                              <p:cond delay="0"/>
                            </p:stCondLst>
                            <p:childTnLst>
                              <p:par>
                                <p:cTn id="560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2" fill="hold">
                      <p:stCondLst>
                        <p:cond delay="indefinite"/>
                      </p:stCondLst>
                      <p:childTnLst>
                        <p:par>
                          <p:cTn id="563" fill="hold">
                            <p:stCondLst>
                              <p:cond delay="0"/>
                            </p:stCondLst>
                            <p:childTnLst>
                              <p:par>
                                <p:cTn id="564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6" fill="hold">
                      <p:stCondLst>
                        <p:cond delay="indefinite"/>
                      </p:stCondLst>
                      <p:childTnLst>
                        <p:par>
                          <p:cTn id="567" fill="hold">
                            <p:stCondLst>
                              <p:cond delay="0"/>
                            </p:stCondLst>
                            <p:childTnLst>
                              <p:par>
                                <p:cTn id="568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0" fill="hold">
                      <p:stCondLst>
                        <p:cond delay="indefinite"/>
                      </p:stCondLst>
                      <p:childTnLst>
                        <p:par>
                          <p:cTn id="571" fill="hold">
                            <p:stCondLst>
                              <p:cond delay="0"/>
                            </p:stCondLst>
                            <p:childTnLst>
                              <p:par>
                                <p:cTn id="572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510840" y="429480"/>
            <a:ext cx="2873160" cy="6505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56000"/>
          </a:bodyPr>
          <a:p>
            <a:pPr indent="0">
              <a:lnSpc>
                <a:spcPct val="90000"/>
              </a:lnSpc>
              <a:buNone/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Complète pour avoir le score indiqué. 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0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1/6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1" name="ZoneTexte 6"/>
          <p:cNvSpPr/>
          <p:nvPr/>
        </p:nvSpPr>
        <p:spPr>
          <a:xfrm>
            <a:off x="180000" y="1044000"/>
            <a:ext cx="900000" cy="456120"/>
          </a:xfrm>
          <a:prstGeom prst="rect">
            <a:avLst/>
          </a:prstGeom>
          <a:solidFill>
            <a:srgbClr val="c0000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2400" spc="-1" strike="noStrike">
                <a:solidFill>
                  <a:srgbClr val="ffffff"/>
                </a:solidFill>
                <a:latin typeface="Calibri"/>
              </a:rPr>
              <a:t>2 475</a:t>
            </a:r>
            <a:endParaRPr b="0" lang="fr-FR" sz="2400" spc="-1" strike="noStrike">
              <a:latin typeface="Arial"/>
            </a:endParaRPr>
          </a:p>
        </p:txBody>
      </p:sp>
      <p:grpSp>
        <p:nvGrpSpPr>
          <p:cNvPr id="52" name="Groupe 10"/>
          <p:cNvGrpSpPr/>
          <p:nvPr/>
        </p:nvGrpSpPr>
        <p:grpSpPr>
          <a:xfrm>
            <a:off x="180000" y="2160000"/>
            <a:ext cx="4003200" cy="3960000"/>
            <a:chOff x="180000" y="2160000"/>
            <a:chExt cx="4003200" cy="3960000"/>
          </a:xfrm>
        </p:grpSpPr>
        <p:grpSp>
          <p:nvGrpSpPr>
            <p:cNvPr id="53" name="Groupe 11"/>
            <p:cNvGrpSpPr/>
            <p:nvPr/>
          </p:nvGrpSpPr>
          <p:grpSpPr>
            <a:xfrm>
              <a:off x="180000" y="2160000"/>
              <a:ext cx="3961440" cy="3960000"/>
              <a:chOff x="180000" y="2160000"/>
              <a:chExt cx="3961440" cy="3960000"/>
            </a:xfrm>
          </p:grpSpPr>
          <p:sp>
            <p:nvSpPr>
              <p:cNvPr id="54" name="Ellipse 15"/>
              <p:cNvSpPr/>
              <p:nvPr/>
            </p:nvSpPr>
            <p:spPr>
              <a:xfrm>
                <a:off x="180000" y="2160000"/>
                <a:ext cx="3961440" cy="3960000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</p:sp>
          <p:grpSp>
            <p:nvGrpSpPr>
              <p:cNvPr id="55" name="Groupe 16"/>
              <p:cNvGrpSpPr/>
              <p:nvPr/>
            </p:nvGrpSpPr>
            <p:grpSpPr>
              <a:xfrm>
                <a:off x="638280" y="2621160"/>
                <a:ext cx="3038760" cy="3037680"/>
                <a:chOff x="638280" y="2621160"/>
                <a:chExt cx="3038760" cy="3037680"/>
              </a:xfrm>
            </p:grpSpPr>
            <p:sp>
              <p:nvSpPr>
                <p:cNvPr id="56" name="Ellipse 17"/>
                <p:cNvSpPr/>
                <p:nvPr/>
              </p:nvSpPr>
              <p:spPr>
                <a:xfrm>
                  <a:off x="638280" y="2621160"/>
                  <a:ext cx="3038760" cy="3037680"/>
                </a:xfrm>
                <a:prstGeom prst="ellipse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  <p:sp>
              <p:nvSpPr>
                <p:cNvPr id="57" name="Ellipse 18"/>
                <p:cNvSpPr/>
                <p:nvPr/>
              </p:nvSpPr>
              <p:spPr>
                <a:xfrm>
                  <a:off x="1144800" y="3127680"/>
                  <a:ext cx="2025720" cy="2024640"/>
                </a:xfrm>
                <a:prstGeom prst="ellipse">
                  <a:avLst/>
                </a:prstGeom>
                <a:solidFill>
                  <a:srgbClr val="00b05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  <p:sp>
              <p:nvSpPr>
                <p:cNvPr id="58" name="Ellipse 19"/>
                <p:cNvSpPr/>
                <p:nvPr/>
              </p:nvSpPr>
              <p:spPr>
                <a:xfrm>
                  <a:off x="1651320" y="3633840"/>
                  <a:ext cx="1012680" cy="1012320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</p:grpSp>
        </p:grpSp>
        <p:sp>
          <p:nvSpPr>
            <p:cNvPr id="59" name="ZoneTexte 12"/>
            <p:cNvSpPr/>
            <p:nvPr/>
          </p:nvSpPr>
          <p:spPr>
            <a:xfrm>
              <a:off x="1659960" y="3737160"/>
              <a:ext cx="2523240" cy="51696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2400" spc="-1" strike="noStrike">
                  <a:solidFill>
                    <a:srgbClr val="ffffff"/>
                  </a:solidFill>
                  <a:latin typeface="Calibri"/>
                  <a:ea typeface="Microsoft YaHei"/>
                </a:rPr>
                <a:t> </a:t>
              </a:r>
              <a:r>
                <a:rPr b="1" lang="fr-FR" sz="2400" spc="-1" strike="noStrike">
                  <a:solidFill>
                    <a:srgbClr val="ffffff"/>
                  </a:solidFill>
                  <a:latin typeface="Calibri"/>
                </a:rPr>
                <a:t>1000    100  10   1</a:t>
              </a:r>
              <a:r>
                <a:rPr b="1" lang="fr-FR" sz="2800" spc="-1" strike="noStrike">
                  <a:solidFill>
                    <a:srgbClr val="ffffff"/>
                  </a:solidFill>
                  <a:latin typeface="Calibri"/>
                </a:rPr>
                <a:t>  </a:t>
              </a:r>
              <a:endParaRPr b="0" lang="fr-FR" sz="2800" spc="-1" strike="noStrike">
                <a:latin typeface="Arial"/>
              </a:endParaRPr>
            </a:p>
          </p:txBody>
        </p:sp>
      </p:grpSp>
      <p:grpSp>
        <p:nvGrpSpPr>
          <p:cNvPr id="60" name="Groupe 20"/>
          <p:cNvGrpSpPr/>
          <p:nvPr/>
        </p:nvGrpSpPr>
        <p:grpSpPr>
          <a:xfrm>
            <a:off x="3603600" y="4068720"/>
            <a:ext cx="531720" cy="638280"/>
            <a:chOff x="3603600" y="4068720"/>
            <a:chExt cx="531720" cy="638280"/>
          </a:xfrm>
        </p:grpSpPr>
        <p:sp>
          <p:nvSpPr>
            <p:cNvPr id="61" name="Signe de multiplication 21"/>
            <p:cNvSpPr/>
            <p:nvPr/>
          </p:nvSpPr>
          <p:spPr>
            <a:xfrm>
              <a:off x="3862080" y="4294440"/>
              <a:ext cx="273240" cy="298080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62" name="ZoneTexte 22"/>
            <p:cNvSpPr/>
            <p:nvPr/>
          </p:nvSpPr>
          <p:spPr>
            <a:xfrm>
              <a:off x="3603600" y="4068720"/>
              <a:ext cx="35424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3600" spc="-1" strike="noStrike">
                  <a:solidFill>
                    <a:srgbClr val="000000"/>
                  </a:solidFill>
                  <a:latin typeface="Calibri"/>
                </a:rPr>
                <a:t>5</a:t>
              </a:r>
              <a:endParaRPr b="0" lang="fr-FR" sz="3600" spc="-1" strike="noStrike">
                <a:latin typeface="Arial"/>
              </a:endParaRPr>
            </a:p>
          </p:txBody>
        </p:sp>
      </p:grpSp>
      <p:grpSp>
        <p:nvGrpSpPr>
          <p:cNvPr id="63" name="Groupe 23"/>
          <p:cNvGrpSpPr/>
          <p:nvPr/>
        </p:nvGrpSpPr>
        <p:grpSpPr>
          <a:xfrm>
            <a:off x="1883160" y="4021920"/>
            <a:ext cx="568440" cy="638280"/>
            <a:chOff x="1883160" y="4021920"/>
            <a:chExt cx="568440" cy="638280"/>
          </a:xfrm>
        </p:grpSpPr>
        <p:sp>
          <p:nvSpPr>
            <p:cNvPr id="64" name="Signe de multiplication 24"/>
            <p:cNvSpPr/>
            <p:nvPr/>
          </p:nvSpPr>
          <p:spPr>
            <a:xfrm>
              <a:off x="2178720" y="4180680"/>
              <a:ext cx="272880" cy="298080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65" name="ZoneTexte 25"/>
            <p:cNvSpPr/>
            <p:nvPr/>
          </p:nvSpPr>
          <p:spPr>
            <a:xfrm>
              <a:off x="1883160" y="4021920"/>
              <a:ext cx="3538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3600" spc="-1" strike="noStrike">
                  <a:solidFill>
                    <a:srgbClr val="000000"/>
                  </a:solidFill>
                  <a:latin typeface="Calibri"/>
                </a:rPr>
                <a:t>2</a:t>
              </a:r>
              <a:endParaRPr b="0" lang="fr-FR" sz="3600" spc="-1" strike="noStrike">
                <a:latin typeface="Arial"/>
              </a:endParaRPr>
            </a:p>
          </p:txBody>
        </p:sp>
      </p:grpSp>
      <p:grpSp>
        <p:nvGrpSpPr>
          <p:cNvPr id="66" name="Groupe 26"/>
          <p:cNvGrpSpPr/>
          <p:nvPr/>
        </p:nvGrpSpPr>
        <p:grpSpPr>
          <a:xfrm>
            <a:off x="2282760" y="3211560"/>
            <a:ext cx="569160" cy="638280"/>
            <a:chOff x="2282760" y="3211560"/>
            <a:chExt cx="569160" cy="638280"/>
          </a:xfrm>
        </p:grpSpPr>
        <p:sp>
          <p:nvSpPr>
            <p:cNvPr id="67" name="Signe de multiplication 27"/>
            <p:cNvSpPr/>
            <p:nvPr/>
          </p:nvSpPr>
          <p:spPr>
            <a:xfrm>
              <a:off x="2578680" y="3370680"/>
              <a:ext cx="273240" cy="298080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68" name="ZoneTexte 28"/>
            <p:cNvSpPr/>
            <p:nvPr/>
          </p:nvSpPr>
          <p:spPr>
            <a:xfrm>
              <a:off x="2282760" y="3211560"/>
              <a:ext cx="35424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3600" spc="-1" strike="noStrike">
                  <a:solidFill>
                    <a:srgbClr val="000000"/>
                  </a:solidFill>
                  <a:latin typeface="Calibri"/>
                </a:rPr>
                <a:t>?</a:t>
              </a:r>
              <a:endParaRPr b="0" lang="fr-FR" sz="3600" spc="-1" strike="noStrike">
                <a:latin typeface="Arial"/>
              </a:endParaRPr>
            </a:p>
          </p:txBody>
        </p:sp>
      </p:grpSp>
      <p:grpSp>
        <p:nvGrpSpPr>
          <p:cNvPr id="69" name="Groupe 29"/>
          <p:cNvGrpSpPr/>
          <p:nvPr/>
        </p:nvGrpSpPr>
        <p:grpSpPr>
          <a:xfrm>
            <a:off x="2870640" y="4578120"/>
            <a:ext cx="531720" cy="638280"/>
            <a:chOff x="2870640" y="4578120"/>
            <a:chExt cx="531720" cy="638280"/>
          </a:xfrm>
        </p:grpSpPr>
        <p:sp>
          <p:nvSpPr>
            <p:cNvPr id="70" name="Signe de multiplication 30"/>
            <p:cNvSpPr/>
            <p:nvPr/>
          </p:nvSpPr>
          <p:spPr>
            <a:xfrm>
              <a:off x="3129120" y="4803480"/>
              <a:ext cx="273240" cy="298080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71" name="ZoneTexte 31"/>
            <p:cNvSpPr/>
            <p:nvPr/>
          </p:nvSpPr>
          <p:spPr>
            <a:xfrm>
              <a:off x="2870640" y="4578120"/>
              <a:ext cx="35424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3600" spc="-1" strike="noStrike">
                  <a:solidFill>
                    <a:srgbClr val="000000"/>
                  </a:solidFill>
                  <a:latin typeface="Calibri"/>
                </a:rPr>
                <a:t>?</a:t>
              </a:r>
              <a:endParaRPr b="0" lang="fr-FR" sz="3600" spc="-1" strike="noStrike">
                <a:latin typeface="Arial"/>
              </a:endParaRPr>
            </a:p>
          </p:txBody>
        </p:sp>
      </p:grpSp>
      <p:sp>
        <p:nvSpPr>
          <p:cNvPr id="72" name="ZoneTexte 32"/>
          <p:cNvSpPr/>
          <p:nvPr/>
        </p:nvSpPr>
        <p:spPr>
          <a:xfrm>
            <a:off x="180000" y="1500120"/>
            <a:ext cx="4140000" cy="424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200" spc="-1" strike="noStrike">
                <a:solidFill>
                  <a:srgbClr val="002060"/>
                </a:solidFill>
                <a:latin typeface="Calibri"/>
              </a:rPr>
              <a:t>= 2×1 000 + … ×100 + … ×10 + 5×1</a:t>
            </a:r>
            <a:r>
              <a:rPr b="0" lang="fr-FR" sz="2000" spc="-1" strike="noStrike">
                <a:solidFill>
                  <a:srgbClr val="002060"/>
                </a:solidFill>
                <a:latin typeface="Calibri"/>
              </a:rPr>
              <a:t> 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73" name=""/>
          <p:cNvSpPr/>
          <p:nvPr/>
        </p:nvSpPr>
        <p:spPr>
          <a:xfrm>
            <a:off x="3384000" y="324000"/>
            <a:ext cx="1078920" cy="5389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74" name=""/>
          <p:cNvSpPr/>
          <p:nvPr/>
        </p:nvSpPr>
        <p:spPr>
          <a:xfrm>
            <a:off x="7871760" y="332640"/>
            <a:ext cx="1256400" cy="5364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75" name=""/>
          <p:cNvSpPr/>
          <p:nvPr/>
        </p:nvSpPr>
        <p:spPr>
          <a:xfrm flipV="1">
            <a:off x="450216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76" name="ZoneTexte 54"/>
          <p:cNvSpPr/>
          <p:nvPr/>
        </p:nvSpPr>
        <p:spPr>
          <a:xfrm>
            <a:off x="4671000" y="1809000"/>
            <a:ext cx="4566600" cy="699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Estimation :</a:t>
            </a:r>
            <a:endParaRPr b="0" lang="fr-FR" sz="4000" spc="-1" strike="noStrike">
              <a:latin typeface="Arial"/>
            </a:endParaRPr>
          </a:p>
        </p:txBody>
      </p:sp>
      <p:grpSp>
        <p:nvGrpSpPr>
          <p:cNvPr id="77" name="Groupe 1"/>
          <p:cNvGrpSpPr/>
          <p:nvPr/>
        </p:nvGrpSpPr>
        <p:grpSpPr>
          <a:xfrm>
            <a:off x="4491720" y="3629880"/>
            <a:ext cx="4202280" cy="2042640"/>
            <a:chOff x="4491720" y="3629880"/>
            <a:chExt cx="4202280" cy="2042640"/>
          </a:xfrm>
        </p:grpSpPr>
        <p:sp>
          <p:nvSpPr>
            <p:cNvPr id="78" name="Rectangle 46"/>
            <p:cNvSpPr/>
            <p:nvPr/>
          </p:nvSpPr>
          <p:spPr>
            <a:xfrm>
              <a:off x="4491720" y="4375440"/>
              <a:ext cx="90252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79" name="Rectangle 47"/>
            <p:cNvSpPr/>
            <p:nvPr/>
          </p:nvSpPr>
          <p:spPr>
            <a:xfrm>
              <a:off x="5094720" y="3633840"/>
              <a:ext cx="902520" cy="739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4400" spc="-1" strike="noStrike">
                  <a:solidFill>
                    <a:srgbClr val="c00000"/>
                  </a:solidFill>
                  <a:latin typeface="Aptos"/>
                  <a:ea typeface="DejaVu Sans"/>
                </a:rPr>
                <a:t>D</a:t>
              </a:r>
              <a:endParaRPr b="0" lang="fr-FR" sz="4400" spc="-1" strike="noStrike">
                <a:latin typeface="Arial"/>
              </a:endParaRPr>
            </a:p>
          </p:txBody>
        </p:sp>
        <p:sp>
          <p:nvSpPr>
            <p:cNvPr id="80" name="Rectangle 48"/>
            <p:cNvSpPr/>
            <p:nvPr/>
          </p:nvSpPr>
          <p:spPr>
            <a:xfrm>
              <a:off x="5998680" y="3633840"/>
              <a:ext cx="902520" cy="739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4400" spc="-1" strike="noStrike">
                  <a:solidFill>
                    <a:srgbClr val="0070c0"/>
                  </a:solidFill>
                  <a:latin typeface="Aptos"/>
                  <a:ea typeface="DejaVu Sans"/>
                </a:rPr>
                <a:t>U</a:t>
              </a:r>
              <a:endParaRPr b="0" lang="fr-FR" sz="4400" spc="-1" strike="noStrike">
                <a:latin typeface="Arial"/>
              </a:endParaRPr>
            </a:p>
          </p:txBody>
        </p:sp>
        <p:sp>
          <p:nvSpPr>
            <p:cNvPr id="81" name="Rectangle 49"/>
            <p:cNvSpPr/>
            <p:nvPr/>
          </p:nvSpPr>
          <p:spPr>
            <a:xfrm>
              <a:off x="5095800" y="4373640"/>
              <a:ext cx="90252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82" name="Rectangle 58"/>
            <p:cNvSpPr/>
            <p:nvPr/>
          </p:nvSpPr>
          <p:spPr>
            <a:xfrm>
              <a:off x="5998680" y="4375440"/>
              <a:ext cx="90252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83" name="Rectangle 59"/>
            <p:cNvSpPr/>
            <p:nvPr/>
          </p:nvSpPr>
          <p:spPr>
            <a:xfrm>
              <a:off x="6885360" y="3629880"/>
              <a:ext cx="902520" cy="7398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2916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200" spc="-1" strike="noStrike">
                  <a:solidFill>
                    <a:srgbClr val="747474"/>
                  </a:solidFill>
                  <a:latin typeface="Aptos"/>
                  <a:ea typeface="DejaVu Sans"/>
                </a:rPr>
                <a:t>dixièmes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84" name="Rectangle 60"/>
            <p:cNvSpPr/>
            <p:nvPr/>
          </p:nvSpPr>
          <p:spPr>
            <a:xfrm>
              <a:off x="7791120" y="3633840"/>
              <a:ext cx="902520" cy="739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2916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200" spc="-1" strike="noStrike">
                  <a:solidFill>
                    <a:srgbClr val="747474"/>
                  </a:solidFill>
                  <a:latin typeface="Aptos"/>
                  <a:ea typeface="DejaVu Sans"/>
                </a:rPr>
                <a:t>centièmes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85" name="Rectangle 61"/>
            <p:cNvSpPr/>
            <p:nvPr/>
          </p:nvSpPr>
          <p:spPr>
            <a:xfrm>
              <a:off x="6886800" y="4375440"/>
              <a:ext cx="90288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86" name="Rectangle 62"/>
            <p:cNvSpPr/>
            <p:nvPr/>
          </p:nvSpPr>
          <p:spPr>
            <a:xfrm>
              <a:off x="7789320" y="4375440"/>
              <a:ext cx="90252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endParaRPr b="0" lang="fr-FR" sz="180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80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87" name="ZoneTexte 56"/>
            <p:cNvSpPr/>
            <p:nvPr/>
          </p:nvSpPr>
          <p:spPr>
            <a:xfrm>
              <a:off x="6710760" y="4170960"/>
              <a:ext cx="696600" cy="8208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80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,</a:t>
              </a:r>
              <a:endParaRPr b="0" lang="fr-FR" sz="4800" spc="-1" strike="noStrike">
                <a:latin typeface="Arial"/>
              </a:endParaRPr>
            </a:p>
          </p:txBody>
        </p:sp>
        <mc:AlternateContent>
          <mc:Choice xmlns:a14="http://schemas.microsoft.com/office/drawing/2010/main" Requires="a14">
            <p:sp>
              <p:nvSpPr>
                <p:cNvPr id="88" name="ZoneTexte 57"/>
                <p:cNvSpPr txBox="1"/>
                <p:nvPr/>
              </p:nvSpPr>
              <p:spPr>
                <a:xfrm>
                  <a:off x="7088400" y="3917520"/>
                  <a:ext cx="551880" cy="37044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0,1</m:t>
                      </m:r>
                    </m:oMath>
                  </a14:m>
                </a:p>
              </p:txBody>
            </p:sp>
          </mc:Choice>
          <mc:Fallback/>
        </mc:AlternateContent>
        <mc:AlternateContent>
          <mc:Choice xmlns:a14="http://schemas.microsoft.com/office/drawing/2010/main" Requires="a14">
            <p:sp>
              <p:nvSpPr>
                <p:cNvPr id="89" name="ZoneTexte 58"/>
                <p:cNvSpPr txBox="1"/>
                <p:nvPr/>
              </p:nvSpPr>
              <p:spPr>
                <a:xfrm>
                  <a:off x="7922160" y="3932640"/>
                  <a:ext cx="707040" cy="37008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0,01</m:t>
                      </m:r>
                    </m:oMath>
                  </a14:m>
                </a:p>
              </p:txBody>
            </p:sp>
          </mc:Choice>
          <mc:Fallback/>
        </mc:AlternateContent>
        <p:sp>
          <p:nvSpPr>
            <p:cNvPr id="90" name="ZoneTexte 59"/>
            <p:cNvSpPr/>
            <p:nvPr/>
          </p:nvSpPr>
          <p:spPr>
            <a:xfrm>
              <a:off x="6694560" y="4749120"/>
              <a:ext cx="696600" cy="8208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80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,</a:t>
              </a:r>
              <a:endParaRPr b="0" lang="fr-FR" sz="4800" spc="-1" strike="noStrike">
                <a:latin typeface="Arial"/>
              </a:endParaRPr>
            </a:p>
          </p:txBody>
        </p:sp>
        <p:sp>
          <p:nvSpPr>
            <p:cNvPr id="91" name="Rectangle 63"/>
            <p:cNvSpPr/>
            <p:nvPr/>
          </p:nvSpPr>
          <p:spPr>
            <a:xfrm>
              <a:off x="7791120" y="4384440"/>
              <a:ext cx="90288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</p:txBody>
        </p:sp>
      </p:grpSp>
      <p:sp>
        <p:nvSpPr>
          <p:cNvPr id="92" name=""/>
          <p:cNvSpPr/>
          <p:nvPr/>
        </p:nvSpPr>
        <p:spPr>
          <a:xfrm>
            <a:off x="4491000" y="5663880"/>
            <a:ext cx="4197600" cy="9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93" name="ZoneTexte 53"/>
          <p:cNvSpPr/>
          <p:nvPr/>
        </p:nvSpPr>
        <p:spPr>
          <a:xfrm>
            <a:off x="4680000" y="900000"/>
            <a:ext cx="469584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17,18 + 12,57 = …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94" name="ZoneTexte 8"/>
          <p:cNvSpPr/>
          <p:nvPr/>
        </p:nvSpPr>
        <p:spPr>
          <a:xfrm>
            <a:off x="4793400" y="2540160"/>
            <a:ext cx="2766600" cy="699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17 + 13 = …</a:t>
            </a:r>
            <a:endParaRPr b="0" lang="fr-FR" sz="40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e 9"/>
          <p:cNvGrpSpPr/>
          <p:nvPr/>
        </p:nvGrpSpPr>
        <p:grpSpPr>
          <a:xfrm>
            <a:off x="180000" y="2160000"/>
            <a:ext cx="4003200" cy="3960000"/>
            <a:chOff x="180000" y="2160000"/>
            <a:chExt cx="4003200" cy="3960000"/>
          </a:xfrm>
        </p:grpSpPr>
        <p:grpSp>
          <p:nvGrpSpPr>
            <p:cNvPr id="96" name="Groupe 3"/>
            <p:cNvGrpSpPr/>
            <p:nvPr/>
          </p:nvGrpSpPr>
          <p:grpSpPr>
            <a:xfrm>
              <a:off x="180000" y="2160000"/>
              <a:ext cx="3961440" cy="3960000"/>
              <a:chOff x="180000" y="2160000"/>
              <a:chExt cx="3961440" cy="3960000"/>
            </a:xfrm>
          </p:grpSpPr>
          <p:sp>
            <p:nvSpPr>
              <p:cNvPr id="97" name="Ellipse 4"/>
              <p:cNvSpPr/>
              <p:nvPr/>
            </p:nvSpPr>
            <p:spPr>
              <a:xfrm>
                <a:off x="180000" y="2160000"/>
                <a:ext cx="3961440" cy="3960000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</p:sp>
          <p:grpSp>
            <p:nvGrpSpPr>
              <p:cNvPr id="98" name="Groupe 5"/>
              <p:cNvGrpSpPr/>
              <p:nvPr/>
            </p:nvGrpSpPr>
            <p:grpSpPr>
              <a:xfrm>
                <a:off x="638280" y="2621160"/>
                <a:ext cx="3038760" cy="3037680"/>
                <a:chOff x="638280" y="2621160"/>
                <a:chExt cx="3038760" cy="3037680"/>
              </a:xfrm>
            </p:grpSpPr>
            <p:sp>
              <p:nvSpPr>
                <p:cNvPr id="99" name="Ellipse 7"/>
                <p:cNvSpPr/>
                <p:nvPr/>
              </p:nvSpPr>
              <p:spPr>
                <a:xfrm>
                  <a:off x="638280" y="2621160"/>
                  <a:ext cx="3038760" cy="3037680"/>
                </a:xfrm>
                <a:prstGeom prst="ellipse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  <p:sp>
              <p:nvSpPr>
                <p:cNvPr id="100" name="Ellipse 8"/>
                <p:cNvSpPr/>
                <p:nvPr/>
              </p:nvSpPr>
              <p:spPr>
                <a:xfrm>
                  <a:off x="1144800" y="3127680"/>
                  <a:ext cx="2025720" cy="2024640"/>
                </a:xfrm>
                <a:prstGeom prst="ellipse">
                  <a:avLst/>
                </a:prstGeom>
                <a:solidFill>
                  <a:srgbClr val="00b05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  <p:sp>
              <p:nvSpPr>
                <p:cNvPr id="101" name="Ellipse 13"/>
                <p:cNvSpPr/>
                <p:nvPr/>
              </p:nvSpPr>
              <p:spPr>
                <a:xfrm>
                  <a:off x="1651320" y="3633840"/>
                  <a:ext cx="1012680" cy="1012320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</p:grpSp>
        </p:grpSp>
        <p:sp>
          <p:nvSpPr>
            <p:cNvPr id="102" name="ZoneTexte 14"/>
            <p:cNvSpPr/>
            <p:nvPr/>
          </p:nvSpPr>
          <p:spPr>
            <a:xfrm>
              <a:off x="1659960" y="3737160"/>
              <a:ext cx="2523240" cy="51696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2400" spc="-1" strike="noStrike">
                  <a:solidFill>
                    <a:srgbClr val="ffffff"/>
                  </a:solidFill>
                  <a:latin typeface="Calibri"/>
                  <a:ea typeface="Microsoft YaHei"/>
                </a:rPr>
                <a:t> </a:t>
              </a:r>
              <a:r>
                <a:rPr b="1" lang="fr-FR" sz="2400" spc="-1" strike="noStrike">
                  <a:solidFill>
                    <a:srgbClr val="ffffff"/>
                  </a:solidFill>
                  <a:latin typeface="Calibri"/>
                </a:rPr>
                <a:t>1000    100  10   1</a:t>
              </a:r>
              <a:r>
                <a:rPr b="1" lang="fr-FR" sz="2800" spc="-1" strike="noStrike">
                  <a:solidFill>
                    <a:srgbClr val="ffffff"/>
                  </a:solidFill>
                  <a:latin typeface="Calibri"/>
                </a:rPr>
                <a:t>  </a:t>
              </a:r>
              <a:endParaRPr b="0" lang="fr-FR" sz="2800" spc="-1" strike="noStrike">
                <a:latin typeface="Arial"/>
              </a:endParaRPr>
            </a:p>
          </p:txBody>
        </p:sp>
      </p:grpSp>
      <p:sp>
        <p:nvSpPr>
          <p:cNvPr id="103" name="PlaceHolder 1"/>
          <p:cNvSpPr>
            <a:spLocks noGrp="1"/>
          </p:cNvSpPr>
          <p:nvPr>
            <p:ph type="title"/>
          </p:nvPr>
        </p:nvSpPr>
        <p:spPr>
          <a:xfrm>
            <a:off x="588600" y="49068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p>
            <a:pPr indent="0">
              <a:lnSpc>
                <a:spcPct val="90000"/>
              </a:lnSpc>
              <a:buNone/>
            </a:pPr>
            <a:r>
              <a:rPr b="1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4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1/6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5" name="ZoneTexte 6"/>
          <p:cNvSpPr/>
          <p:nvPr/>
        </p:nvSpPr>
        <p:spPr>
          <a:xfrm>
            <a:off x="180000" y="1044000"/>
            <a:ext cx="900000" cy="456120"/>
          </a:xfrm>
          <a:prstGeom prst="rect">
            <a:avLst/>
          </a:prstGeom>
          <a:solidFill>
            <a:srgbClr val="c0000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2400" spc="-1" strike="noStrike">
                <a:solidFill>
                  <a:srgbClr val="ffffff"/>
                </a:solidFill>
                <a:latin typeface="Calibri"/>
              </a:rPr>
              <a:t>2 475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106" name="ZoneTexte 10"/>
          <p:cNvSpPr/>
          <p:nvPr/>
        </p:nvSpPr>
        <p:spPr>
          <a:xfrm>
            <a:off x="180000" y="1500120"/>
            <a:ext cx="3780000" cy="425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200" spc="-1" strike="noStrike">
                <a:solidFill>
                  <a:srgbClr val="002060"/>
                </a:solidFill>
                <a:latin typeface="Calibri"/>
              </a:rPr>
              <a:t>= 2×1 000+ </a:t>
            </a:r>
            <a:r>
              <a:rPr b="1" lang="fr-FR" sz="2200" spc="-1" strike="noStrike">
                <a:solidFill>
                  <a:srgbClr val="00b050"/>
                </a:solidFill>
                <a:latin typeface="Calibri"/>
              </a:rPr>
              <a:t>4</a:t>
            </a:r>
            <a:r>
              <a:rPr b="0" lang="fr-FR" sz="2200" spc="-1" strike="noStrike">
                <a:solidFill>
                  <a:srgbClr val="002060"/>
                </a:solidFill>
                <a:latin typeface="Calibri"/>
              </a:rPr>
              <a:t>×100+ </a:t>
            </a:r>
            <a:r>
              <a:rPr b="1" lang="fr-FR" sz="2200" spc="-1" strike="noStrike">
                <a:solidFill>
                  <a:srgbClr val="00b050"/>
                </a:solidFill>
                <a:latin typeface="Calibri"/>
              </a:rPr>
              <a:t>7</a:t>
            </a:r>
            <a:r>
              <a:rPr b="0" lang="fr-FR" sz="2200" spc="-1" strike="noStrike">
                <a:solidFill>
                  <a:srgbClr val="002060"/>
                </a:solidFill>
                <a:latin typeface="Calibri"/>
              </a:rPr>
              <a:t>×10 + 5×1 </a:t>
            </a:r>
            <a:endParaRPr b="0" lang="fr-FR" sz="2200" spc="-1" strike="noStrike">
              <a:latin typeface="Arial"/>
            </a:endParaRPr>
          </a:p>
        </p:txBody>
      </p:sp>
      <p:grpSp>
        <p:nvGrpSpPr>
          <p:cNvPr id="107" name="Groupe 12"/>
          <p:cNvGrpSpPr/>
          <p:nvPr/>
        </p:nvGrpSpPr>
        <p:grpSpPr>
          <a:xfrm>
            <a:off x="3603600" y="4068720"/>
            <a:ext cx="531720" cy="638280"/>
            <a:chOff x="3603600" y="4068720"/>
            <a:chExt cx="531720" cy="638280"/>
          </a:xfrm>
        </p:grpSpPr>
        <p:sp>
          <p:nvSpPr>
            <p:cNvPr id="108" name="Signe de multiplication 15"/>
            <p:cNvSpPr/>
            <p:nvPr/>
          </p:nvSpPr>
          <p:spPr>
            <a:xfrm>
              <a:off x="3862080" y="4294440"/>
              <a:ext cx="273240" cy="298080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09" name="ZoneTexte 16"/>
            <p:cNvSpPr/>
            <p:nvPr/>
          </p:nvSpPr>
          <p:spPr>
            <a:xfrm>
              <a:off x="3603600" y="4068720"/>
              <a:ext cx="35424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3600" spc="-1" strike="noStrike">
                  <a:solidFill>
                    <a:srgbClr val="000000"/>
                  </a:solidFill>
                  <a:latin typeface="Calibri"/>
                </a:rPr>
                <a:t>5</a:t>
              </a:r>
              <a:endParaRPr b="0" lang="fr-FR" sz="3600" spc="-1" strike="noStrike">
                <a:latin typeface="Arial"/>
              </a:endParaRPr>
            </a:p>
          </p:txBody>
        </p:sp>
      </p:grpSp>
      <p:grpSp>
        <p:nvGrpSpPr>
          <p:cNvPr id="110" name="Groupe 17"/>
          <p:cNvGrpSpPr/>
          <p:nvPr/>
        </p:nvGrpSpPr>
        <p:grpSpPr>
          <a:xfrm>
            <a:off x="1883160" y="4021920"/>
            <a:ext cx="568440" cy="638280"/>
            <a:chOff x="1883160" y="4021920"/>
            <a:chExt cx="568440" cy="638280"/>
          </a:xfrm>
        </p:grpSpPr>
        <p:sp>
          <p:nvSpPr>
            <p:cNvPr id="111" name="Signe de multiplication 18"/>
            <p:cNvSpPr/>
            <p:nvPr/>
          </p:nvSpPr>
          <p:spPr>
            <a:xfrm>
              <a:off x="2178720" y="4180680"/>
              <a:ext cx="272880" cy="298080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12" name="ZoneTexte 19"/>
            <p:cNvSpPr/>
            <p:nvPr/>
          </p:nvSpPr>
          <p:spPr>
            <a:xfrm>
              <a:off x="1883160" y="4021920"/>
              <a:ext cx="3538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3600" spc="-1" strike="noStrike">
                  <a:solidFill>
                    <a:srgbClr val="000000"/>
                  </a:solidFill>
                  <a:latin typeface="Calibri"/>
                </a:rPr>
                <a:t>2</a:t>
              </a:r>
              <a:endParaRPr b="0" lang="fr-FR" sz="3600" spc="-1" strike="noStrike">
                <a:latin typeface="Arial"/>
              </a:endParaRPr>
            </a:p>
          </p:txBody>
        </p:sp>
      </p:grpSp>
      <p:grpSp>
        <p:nvGrpSpPr>
          <p:cNvPr id="113" name="Groupe 20"/>
          <p:cNvGrpSpPr/>
          <p:nvPr/>
        </p:nvGrpSpPr>
        <p:grpSpPr>
          <a:xfrm>
            <a:off x="2282760" y="3211560"/>
            <a:ext cx="569160" cy="638280"/>
            <a:chOff x="2282760" y="3211560"/>
            <a:chExt cx="569160" cy="638280"/>
          </a:xfrm>
        </p:grpSpPr>
        <p:sp>
          <p:nvSpPr>
            <p:cNvPr id="114" name="Signe de multiplication 21"/>
            <p:cNvSpPr/>
            <p:nvPr/>
          </p:nvSpPr>
          <p:spPr>
            <a:xfrm>
              <a:off x="2578680" y="3370680"/>
              <a:ext cx="273240" cy="298080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15" name="ZoneTexte 22"/>
            <p:cNvSpPr/>
            <p:nvPr/>
          </p:nvSpPr>
          <p:spPr>
            <a:xfrm>
              <a:off x="2282760" y="3211560"/>
              <a:ext cx="35424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1" lang="fr-FR" sz="3600" spc="-1" strike="noStrike">
                  <a:solidFill>
                    <a:srgbClr val="000000"/>
                  </a:solidFill>
                  <a:latin typeface="Calibri"/>
                </a:rPr>
                <a:t>4</a:t>
              </a:r>
              <a:endParaRPr b="0" lang="fr-FR" sz="3600" spc="-1" strike="noStrike">
                <a:latin typeface="Arial"/>
              </a:endParaRPr>
            </a:p>
          </p:txBody>
        </p:sp>
      </p:grpSp>
      <p:grpSp>
        <p:nvGrpSpPr>
          <p:cNvPr id="116" name="Groupe 11"/>
          <p:cNvGrpSpPr/>
          <p:nvPr/>
        </p:nvGrpSpPr>
        <p:grpSpPr>
          <a:xfrm>
            <a:off x="2870640" y="4578120"/>
            <a:ext cx="531720" cy="638280"/>
            <a:chOff x="2870640" y="4578120"/>
            <a:chExt cx="531720" cy="638280"/>
          </a:xfrm>
        </p:grpSpPr>
        <p:sp>
          <p:nvSpPr>
            <p:cNvPr id="117" name="Signe de multiplication 23"/>
            <p:cNvSpPr/>
            <p:nvPr/>
          </p:nvSpPr>
          <p:spPr>
            <a:xfrm>
              <a:off x="3129120" y="4803480"/>
              <a:ext cx="273240" cy="298080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18" name="ZoneTexte 24"/>
            <p:cNvSpPr/>
            <p:nvPr/>
          </p:nvSpPr>
          <p:spPr>
            <a:xfrm>
              <a:off x="2870640" y="4578120"/>
              <a:ext cx="35424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1" lang="fr-FR" sz="3600" spc="-1" strike="noStrike">
                  <a:solidFill>
                    <a:srgbClr val="000000"/>
                  </a:solidFill>
                  <a:latin typeface="Calibri"/>
                </a:rPr>
                <a:t>7</a:t>
              </a:r>
              <a:endParaRPr b="0" lang="fr-FR" sz="3600" spc="-1" strike="noStrike">
                <a:latin typeface="Arial"/>
              </a:endParaRPr>
            </a:p>
          </p:txBody>
        </p:sp>
      </p:grpSp>
      <p:sp>
        <p:nvSpPr>
          <p:cNvPr id="119" name=""/>
          <p:cNvSpPr/>
          <p:nvPr/>
        </p:nvSpPr>
        <p:spPr>
          <a:xfrm flipV="1">
            <a:off x="450252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20" name="ZoneTexte 23"/>
          <p:cNvSpPr/>
          <p:nvPr/>
        </p:nvSpPr>
        <p:spPr>
          <a:xfrm>
            <a:off x="4671000" y="909000"/>
            <a:ext cx="360900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17,18 + 12,57 = …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21" name="ZoneTexte 1"/>
          <p:cNvSpPr/>
          <p:nvPr/>
        </p:nvSpPr>
        <p:spPr>
          <a:xfrm>
            <a:off x="4671000" y="1809000"/>
            <a:ext cx="4566600" cy="699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17 + 13 = …</a:t>
            </a:r>
            <a:endParaRPr b="0" lang="fr-FR" sz="4000" spc="-1" strike="noStrike">
              <a:latin typeface="Arial"/>
            </a:endParaRPr>
          </a:p>
        </p:txBody>
      </p:sp>
      <p:grpSp>
        <p:nvGrpSpPr>
          <p:cNvPr id="122" name="Groupe 6"/>
          <p:cNvGrpSpPr/>
          <p:nvPr/>
        </p:nvGrpSpPr>
        <p:grpSpPr>
          <a:xfrm>
            <a:off x="4491720" y="3629880"/>
            <a:ext cx="4202280" cy="2042640"/>
            <a:chOff x="4491720" y="3629880"/>
            <a:chExt cx="4202280" cy="2042640"/>
          </a:xfrm>
        </p:grpSpPr>
        <p:sp>
          <p:nvSpPr>
            <p:cNvPr id="123" name="Rectangle 11"/>
            <p:cNvSpPr/>
            <p:nvPr/>
          </p:nvSpPr>
          <p:spPr>
            <a:xfrm>
              <a:off x="4491720" y="4375440"/>
              <a:ext cx="90252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+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124" name="Rectangle 12"/>
            <p:cNvSpPr/>
            <p:nvPr/>
          </p:nvSpPr>
          <p:spPr>
            <a:xfrm>
              <a:off x="5094720" y="3633840"/>
              <a:ext cx="902520" cy="739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4400" spc="-1" strike="noStrike">
                  <a:solidFill>
                    <a:srgbClr val="c00000"/>
                  </a:solidFill>
                  <a:latin typeface="Aptos"/>
                  <a:ea typeface="DejaVu Sans"/>
                </a:rPr>
                <a:t>D</a:t>
              </a:r>
              <a:endParaRPr b="0" lang="fr-FR" sz="4400" spc="-1" strike="noStrike">
                <a:latin typeface="Arial"/>
              </a:endParaRPr>
            </a:p>
          </p:txBody>
        </p:sp>
        <p:sp>
          <p:nvSpPr>
            <p:cNvPr id="125" name="Rectangle 13"/>
            <p:cNvSpPr/>
            <p:nvPr/>
          </p:nvSpPr>
          <p:spPr>
            <a:xfrm>
              <a:off x="5998680" y="3633840"/>
              <a:ext cx="902520" cy="739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4400" spc="-1" strike="noStrike">
                  <a:solidFill>
                    <a:srgbClr val="0070c0"/>
                  </a:solidFill>
                  <a:latin typeface="Aptos"/>
                  <a:ea typeface="DejaVu Sans"/>
                </a:rPr>
                <a:t>U</a:t>
              </a:r>
              <a:endParaRPr b="0" lang="fr-FR" sz="4400" spc="-1" strike="noStrike">
                <a:latin typeface="Arial"/>
              </a:endParaRPr>
            </a:p>
          </p:txBody>
        </p:sp>
        <p:sp>
          <p:nvSpPr>
            <p:cNvPr id="126" name="Rectangle 14"/>
            <p:cNvSpPr/>
            <p:nvPr/>
          </p:nvSpPr>
          <p:spPr>
            <a:xfrm>
              <a:off x="5095800" y="4373640"/>
              <a:ext cx="90252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1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1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127" name="Rectangle 15"/>
            <p:cNvSpPr/>
            <p:nvPr/>
          </p:nvSpPr>
          <p:spPr>
            <a:xfrm>
              <a:off x="5998680" y="4375440"/>
              <a:ext cx="90252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7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2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128" name="Rectangle 16"/>
            <p:cNvSpPr/>
            <p:nvPr/>
          </p:nvSpPr>
          <p:spPr>
            <a:xfrm>
              <a:off x="6885360" y="3629880"/>
              <a:ext cx="902520" cy="7398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2916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200" spc="-1" strike="noStrike">
                  <a:solidFill>
                    <a:srgbClr val="747474"/>
                  </a:solidFill>
                  <a:latin typeface="Aptos"/>
                  <a:ea typeface="DejaVu Sans"/>
                </a:rPr>
                <a:t>dixièmes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129" name="Rectangle 17"/>
            <p:cNvSpPr/>
            <p:nvPr/>
          </p:nvSpPr>
          <p:spPr>
            <a:xfrm>
              <a:off x="7791120" y="3633840"/>
              <a:ext cx="902520" cy="739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2916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200" spc="-1" strike="noStrike">
                  <a:solidFill>
                    <a:srgbClr val="747474"/>
                  </a:solidFill>
                  <a:latin typeface="Aptos"/>
                  <a:ea typeface="DejaVu Sans"/>
                </a:rPr>
                <a:t>centièmes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130" name="Rectangle 18"/>
            <p:cNvSpPr/>
            <p:nvPr/>
          </p:nvSpPr>
          <p:spPr>
            <a:xfrm>
              <a:off x="6886800" y="4375440"/>
              <a:ext cx="90288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1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5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131" name="Rectangle 20"/>
            <p:cNvSpPr/>
            <p:nvPr/>
          </p:nvSpPr>
          <p:spPr>
            <a:xfrm>
              <a:off x="7789320" y="4375440"/>
              <a:ext cx="90252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endParaRPr b="0" lang="fr-FR" sz="180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80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132" name="ZoneTexte 26"/>
            <p:cNvSpPr/>
            <p:nvPr/>
          </p:nvSpPr>
          <p:spPr>
            <a:xfrm>
              <a:off x="6710760" y="4170960"/>
              <a:ext cx="696600" cy="8208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80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,</a:t>
              </a:r>
              <a:endParaRPr b="0" lang="fr-FR" sz="4800" spc="-1" strike="noStrike">
                <a:latin typeface="Arial"/>
              </a:endParaRPr>
            </a:p>
          </p:txBody>
        </p:sp>
        <mc:AlternateContent>
          <mc:Choice xmlns:a14="http://schemas.microsoft.com/office/drawing/2010/main" Requires="a14">
            <p:sp>
              <p:nvSpPr>
                <p:cNvPr id="133" name="ZoneTexte 27"/>
                <p:cNvSpPr txBox="1"/>
                <p:nvPr/>
              </p:nvSpPr>
              <p:spPr>
                <a:xfrm>
                  <a:off x="7088400" y="3917520"/>
                  <a:ext cx="551880" cy="37044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0,1</m:t>
                      </m:r>
                    </m:oMath>
                  </a14:m>
                </a:p>
              </p:txBody>
            </p:sp>
          </mc:Choice>
          <mc:Fallback/>
        </mc:AlternateContent>
        <mc:AlternateContent>
          <mc:Choice xmlns:a14="http://schemas.microsoft.com/office/drawing/2010/main" Requires="a14">
            <p:sp>
              <p:nvSpPr>
                <p:cNvPr id="134" name="ZoneTexte 2"/>
                <p:cNvSpPr txBox="1"/>
                <p:nvPr/>
              </p:nvSpPr>
              <p:spPr>
                <a:xfrm>
                  <a:off x="7922160" y="3932640"/>
                  <a:ext cx="707040" cy="37008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0,01</m:t>
                      </m:r>
                    </m:oMath>
                  </a14:m>
                </a:p>
              </p:txBody>
            </p:sp>
          </mc:Choice>
          <mc:Fallback/>
        </mc:AlternateContent>
        <p:sp>
          <p:nvSpPr>
            <p:cNvPr id="135" name="ZoneTexte 29"/>
            <p:cNvSpPr/>
            <p:nvPr/>
          </p:nvSpPr>
          <p:spPr>
            <a:xfrm>
              <a:off x="6694560" y="4749120"/>
              <a:ext cx="696600" cy="8208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80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,</a:t>
              </a:r>
              <a:endParaRPr b="0" lang="fr-FR" sz="4800" spc="-1" strike="noStrike">
                <a:latin typeface="Arial"/>
              </a:endParaRPr>
            </a:p>
          </p:txBody>
        </p:sp>
        <p:sp>
          <p:nvSpPr>
            <p:cNvPr id="136" name="Rectangle 21"/>
            <p:cNvSpPr/>
            <p:nvPr/>
          </p:nvSpPr>
          <p:spPr>
            <a:xfrm>
              <a:off x="7791120" y="4384440"/>
              <a:ext cx="90288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8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7   </a:t>
              </a:r>
              <a:endParaRPr b="0" lang="fr-FR" sz="1950" spc="-1" strike="noStrike">
                <a:latin typeface="Arial"/>
              </a:endParaRPr>
            </a:p>
          </p:txBody>
        </p:sp>
      </p:grpSp>
      <p:sp>
        <p:nvSpPr>
          <p:cNvPr id="137" name=""/>
          <p:cNvSpPr/>
          <p:nvPr/>
        </p:nvSpPr>
        <p:spPr>
          <a:xfrm>
            <a:off x="4491000" y="5663880"/>
            <a:ext cx="4197600" cy="9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38" name="ZoneTexte 30"/>
          <p:cNvSpPr/>
          <p:nvPr/>
        </p:nvSpPr>
        <p:spPr>
          <a:xfrm>
            <a:off x="6660000" y="1800000"/>
            <a:ext cx="105264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30</a:t>
            </a:r>
            <a:endParaRPr b="0" lang="fr-FR" sz="40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43" dur="indefinite" restart="never" nodeType="tmRoot">
          <p:childTnLst>
            <p:seq>
              <p:cTn id="44" dur="indefinite" nodeType="mainSeq">
                <p:childTnLst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9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54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59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64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69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2/6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0" name="ZoneTexte 6"/>
          <p:cNvSpPr/>
          <p:nvPr/>
        </p:nvSpPr>
        <p:spPr>
          <a:xfrm>
            <a:off x="180000" y="1044000"/>
            <a:ext cx="900000" cy="456120"/>
          </a:xfrm>
          <a:prstGeom prst="rect">
            <a:avLst/>
          </a:prstGeom>
          <a:solidFill>
            <a:srgbClr val="c0000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2400" spc="-1" strike="noStrike">
                <a:solidFill>
                  <a:srgbClr val="ffffff"/>
                </a:solidFill>
                <a:latin typeface="Calibri"/>
              </a:rPr>
              <a:t>5 823</a:t>
            </a:r>
            <a:endParaRPr b="0" lang="fr-FR" sz="2400" spc="-1" strike="noStrike">
              <a:latin typeface="Arial"/>
            </a:endParaRPr>
          </a:p>
        </p:txBody>
      </p:sp>
      <p:grpSp>
        <p:nvGrpSpPr>
          <p:cNvPr id="141" name="Groupe 10"/>
          <p:cNvGrpSpPr/>
          <p:nvPr/>
        </p:nvGrpSpPr>
        <p:grpSpPr>
          <a:xfrm>
            <a:off x="180000" y="2160000"/>
            <a:ext cx="4003200" cy="3960000"/>
            <a:chOff x="180000" y="2160000"/>
            <a:chExt cx="4003200" cy="3960000"/>
          </a:xfrm>
        </p:grpSpPr>
        <p:grpSp>
          <p:nvGrpSpPr>
            <p:cNvPr id="142" name="Groupe 11"/>
            <p:cNvGrpSpPr/>
            <p:nvPr/>
          </p:nvGrpSpPr>
          <p:grpSpPr>
            <a:xfrm>
              <a:off x="180000" y="2160000"/>
              <a:ext cx="3961440" cy="3960000"/>
              <a:chOff x="180000" y="2160000"/>
              <a:chExt cx="3961440" cy="3960000"/>
            </a:xfrm>
          </p:grpSpPr>
          <p:sp>
            <p:nvSpPr>
              <p:cNvPr id="143" name="Ellipse 15"/>
              <p:cNvSpPr/>
              <p:nvPr/>
            </p:nvSpPr>
            <p:spPr>
              <a:xfrm>
                <a:off x="180000" y="2160000"/>
                <a:ext cx="3961440" cy="3960000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</p:sp>
          <p:grpSp>
            <p:nvGrpSpPr>
              <p:cNvPr id="144" name="Groupe 16"/>
              <p:cNvGrpSpPr/>
              <p:nvPr/>
            </p:nvGrpSpPr>
            <p:grpSpPr>
              <a:xfrm>
                <a:off x="638280" y="2621160"/>
                <a:ext cx="3038760" cy="3037680"/>
                <a:chOff x="638280" y="2621160"/>
                <a:chExt cx="3038760" cy="3037680"/>
              </a:xfrm>
            </p:grpSpPr>
            <p:sp>
              <p:nvSpPr>
                <p:cNvPr id="145" name="Ellipse 17"/>
                <p:cNvSpPr/>
                <p:nvPr/>
              </p:nvSpPr>
              <p:spPr>
                <a:xfrm>
                  <a:off x="638280" y="2621160"/>
                  <a:ext cx="3038760" cy="3037680"/>
                </a:xfrm>
                <a:prstGeom prst="ellipse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  <p:sp>
              <p:nvSpPr>
                <p:cNvPr id="146" name="Ellipse 18"/>
                <p:cNvSpPr/>
                <p:nvPr/>
              </p:nvSpPr>
              <p:spPr>
                <a:xfrm>
                  <a:off x="1144800" y="3127680"/>
                  <a:ext cx="2025720" cy="2024640"/>
                </a:xfrm>
                <a:prstGeom prst="ellipse">
                  <a:avLst/>
                </a:prstGeom>
                <a:solidFill>
                  <a:srgbClr val="00b05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  <p:sp>
              <p:nvSpPr>
                <p:cNvPr id="147" name="Ellipse 19"/>
                <p:cNvSpPr/>
                <p:nvPr/>
              </p:nvSpPr>
              <p:spPr>
                <a:xfrm>
                  <a:off x="1651320" y="3633840"/>
                  <a:ext cx="1012680" cy="1012320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</p:grpSp>
        </p:grpSp>
        <p:sp>
          <p:nvSpPr>
            <p:cNvPr id="148" name="ZoneTexte 12"/>
            <p:cNvSpPr/>
            <p:nvPr/>
          </p:nvSpPr>
          <p:spPr>
            <a:xfrm>
              <a:off x="1659960" y="3737160"/>
              <a:ext cx="2523240" cy="51696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2400" spc="-1" strike="noStrike">
                  <a:solidFill>
                    <a:srgbClr val="ffffff"/>
                  </a:solidFill>
                  <a:latin typeface="Calibri"/>
                  <a:ea typeface="Microsoft YaHei"/>
                </a:rPr>
                <a:t> </a:t>
              </a:r>
              <a:r>
                <a:rPr b="1" lang="fr-FR" sz="2400" spc="-1" strike="noStrike">
                  <a:solidFill>
                    <a:srgbClr val="ffffff"/>
                  </a:solidFill>
                  <a:latin typeface="Calibri"/>
                </a:rPr>
                <a:t>1000    100  10   1</a:t>
              </a:r>
              <a:r>
                <a:rPr b="1" lang="fr-FR" sz="2800" spc="-1" strike="noStrike">
                  <a:solidFill>
                    <a:srgbClr val="ffffff"/>
                  </a:solidFill>
                  <a:latin typeface="Calibri"/>
                </a:rPr>
                <a:t>  </a:t>
              </a:r>
              <a:endParaRPr b="0" lang="fr-FR" sz="2800" spc="-1" strike="noStrike">
                <a:latin typeface="Arial"/>
              </a:endParaRPr>
            </a:p>
          </p:txBody>
        </p:sp>
      </p:grpSp>
      <p:grpSp>
        <p:nvGrpSpPr>
          <p:cNvPr id="149" name="Groupe 20"/>
          <p:cNvGrpSpPr/>
          <p:nvPr/>
        </p:nvGrpSpPr>
        <p:grpSpPr>
          <a:xfrm>
            <a:off x="3603600" y="4068720"/>
            <a:ext cx="531720" cy="638280"/>
            <a:chOff x="3603600" y="4068720"/>
            <a:chExt cx="531720" cy="638280"/>
          </a:xfrm>
        </p:grpSpPr>
        <p:sp>
          <p:nvSpPr>
            <p:cNvPr id="150" name="Signe de multiplication 21"/>
            <p:cNvSpPr/>
            <p:nvPr/>
          </p:nvSpPr>
          <p:spPr>
            <a:xfrm>
              <a:off x="3862080" y="4294440"/>
              <a:ext cx="273240" cy="298080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51" name="ZoneTexte 22"/>
            <p:cNvSpPr/>
            <p:nvPr/>
          </p:nvSpPr>
          <p:spPr>
            <a:xfrm>
              <a:off x="3603600" y="4068720"/>
              <a:ext cx="35424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3600" spc="-1" strike="noStrike">
                  <a:solidFill>
                    <a:srgbClr val="000000"/>
                  </a:solidFill>
                  <a:latin typeface="Calibri"/>
                </a:rPr>
                <a:t>3</a:t>
              </a:r>
              <a:endParaRPr b="0" lang="fr-FR" sz="3600" spc="-1" strike="noStrike">
                <a:latin typeface="Arial"/>
              </a:endParaRPr>
            </a:p>
          </p:txBody>
        </p:sp>
      </p:grpSp>
      <p:grpSp>
        <p:nvGrpSpPr>
          <p:cNvPr id="152" name="Groupe 23"/>
          <p:cNvGrpSpPr/>
          <p:nvPr/>
        </p:nvGrpSpPr>
        <p:grpSpPr>
          <a:xfrm>
            <a:off x="1883160" y="4021920"/>
            <a:ext cx="568440" cy="638280"/>
            <a:chOff x="1883160" y="4021920"/>
            <a:chExt cx="568440" cy="638280"/>
          </a:xfrm>
        </p:grpSpPr>
        <p:sp>
          <p:nvSpPr>
            <p:cNvPr id="153" name="Signe de multiplication 24"/>
            <p:cNvSpPr/>
            <p:nvPr/>
          </p:nvSpPr>
          <p:spPr>
            <a:xfrm>
              <a:off x="2178720" y="4180680"/>
              <a:ext cx="272880" cy="298080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54" name="ZoneTexte 25"/>
            <p:cNvSpPr/>
            <p:nvPr/>
          </p:nvSpPr>
          <p:spPr>
            <a:xfrm>
              <a:off x="1883160" y="4021920"/>
              <a:ext cx="3538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3600" spc="-1" strike="noStrike">
                  <a:solidFill>
                    <a:srgbClr val="000000"/>
                  </a:solidFill>
                  <a:latin typeface="Calibri"/>
                </a:rPr>
                <a:t>5</a:t>
              </a:r>
              <a:endParaRPr b="0" lang="fr-FR" sz="3600" spc="-1" strike="noStrike">
                <a:latin typeface="Arial"/>
              </a:endParaRPr>
            </a:p>
          </p:txBody>
        </p:sp>
      </p:grpSp>
      <p:grpSp>
        <p:nvGrpSpPr>
          <p:cNvPr id="155" name="Groupe 26"/>
          <p:cNvGrpSpPr/>
          <p:nvPr/>
        </p:nvGrpSpPr>
        <p:grpSpPr>
          <a:xfrm>
            <a:off x="2282760" y="3211560"/>
            <a:ext cx="569160" cy="638280"/>
            <a:chOff x="2282760" y="3211560"/>
            <a:chExt cx="569160" cy="638280"/>
          </a:xfrm>
        </p:grpSpPr>
        <p:sp>
          <p:nvSpPr>
            <p:cNvPr id="156" name="Signe de multiplication 27"/>
            <p:cNvSpPr/>
            <p:nvPr/>
          </p:nvSpPr>
          <p:spPr>
            <a:xfrm>
              <a:off x="2578680" y="3370680"/>
              <a:ext cx="273240" cy="298080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57" name="ZoneTexte 28"/>
            <p:cNvSpPr/>
            <p:nvPr/>
          </p:nvSpPr>
          <p:spPr>
            <a:xfrm>
              <a:off x="2282760" y="3211560"/>
              <a:ext cx="35424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3600" spc="-1" strike="noStrike">
                  <a:solidFill>
                    <a:srgbClr val="000000"/>
                  </a:solidFill>
                  <a:latin typeface="Calibri"/>
                </a:rPr>
                <a:t>?</a:t>
              </a:r>
              <a:endParaRPr b="0" lang="fr-FR" sz="3600" spc="-1" strike="noStrike">
                <a:latin typeface="Arial"/>
              </a:endParaRPr>
            </a:p>
          </p:txBody>
        </p:sp>
      </p:grpSp>
      <p:grpSp>
        <p:nvGrpSpPr>
          <p:cNvPr id="158" name="Groupe 29"/>
          <p:cNvGrpSpPr/>
          <p:nvPr/>
        </p:nvGrpSpPr>
        <p:grpSpPr>
          <a:xfrm>
            <a:off x="2870640" y="4578120"/>
            <a:ext cx="531720" cy="638280"/>
            <a:chOff x="2870640" y="4578120"/>
            <a:chExt cx="531720" cy="638280"/>
          </a:xfrm>
        </p:grpSpPr>
        <p:sp>
          <p:nvSpPr>
            <p:cNvPr id="159" name="Signe de multiplication 30"/>
            <p:cNvSpPr/>
            <p:nvPr/>
          </p:nvSpPr>
          <p:spPr>
            <a:xfrm>
              <a:off x="3129120" y="4803480"/>
              <a:ext cx="273240" cy="298080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60" name="ZoneTexte 31"/>
            <p:cNvSpPr/>
            <p:nvPr/>
          </p:nvSpPr>
          <p:spPr>
            <a:xfrm>
              <a:off x="2870640" y="4578120"/>
              <a:ext cx="35424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3600" spc="-1" strike="noStrike">
                  <a:solidFill>
                    <a:srgbClr val="000000"/>
                  </a:solidFill>
                  <a:latin typeface="Calibri"/>
                </a:rPr>
                <a:t>?</a:t>
              </a:r>
              <a:endParaRPr b="0" lang="fr-FR" sz="3600" spc="-1" strike="noStrike">
                <a:latin typeface="Arial"/>
              </a:endParaRPr>
            </a:p>
          </p:txBody>
        </p:sp>
      </p:grpSp>
      <p:sp>
        <p:nvSpPr>
          <p:cNvPr id="161" name="ZoneTexte 32"/>
          <p:cNvSpPr/>
          <p:nvPr/>
        </p:nvSpPr>
        <p:spPr>
          <a:xfrm>
            <a:off x="180000" y="1500120"/>
            <a:ext cx="3780000" cy="424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200" spc="-1" strike="noStrike">
                <a:solidFill>
                  <a:srgbClr val="002060"/>
                </a:solidFill>
                <a:latin typeface="Calibri"/>
              </a:rPr>
              <a:t>= 5×1 000+ …×100+ …×10 + 3×1 </a:t>
            </a:r>
            <a:endParaRPr b="0" lang="fr-FR" sz="2200" spc="-1" strike="noStrike">
              <a:latin typeface="Arial"/>
            </a:endParaRPr>
          </a:p>
        </p:txBody>
      </p:sp>
      <p:sp>
        <p:nvSpPr>
          <p:cNvPr id="162" name=""/>
          <p:cNvSpPr/>
          <p:nvPr/>
        </p:nvSpPr>
        <p:spPr>
          <a:xfrm flipV="1">
            <a:off x="450252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63" name="ZoneTexte 21"/>
          <p:cNvSpPr/>
          <p:nvPr/>
        </p:nvSpPr>
        <p:spPr>
          <a:xfrm>
            <a:off x="4671000" y="900000"/>
            <a:ext cx="469584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17,18 + 12,57 = …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64" name="ZoneTexte 3"/>
          <p:cNvSpPr/>
          <p:nvPr/>
        </p:nvSpPr>
        <p:spPr>
          <a:xfrm>
            <a:off x="4671000" y="1800000"/>
            <a:ext cx="4566600" cy="699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17 + 13 = …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165" name="ZoneTexte 4"/>
          <p:cNvSpPr/>
          <p:nvPr/>
        </p:nvSpPr>
        <p:spPr>
          <a:xfrm>
            <a:off x="6651000" y="1800000"/>
            <a:ext cx="105264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30</a:t>
            </a:r>
            <a:endParaRPr b="0" lang="fr-FR" sz="4000" spc="-1" strike="noStrike">
              <a:latin typeface="Arial"/>
            </a:endParaRPr>
          </a:p>
        </p:txBody>
      </p:sp>
      <p:grpSp>
        <p:nvGrpSpPr>
          <p:cNvPr id="166" name="Groupe 7"/>
          <p:cNvGrpSpPr/>
          <p:nvPr/>
        </p:nvGrpSpPr>
        <p:grpSpPr>
          <a:xfrm>
            <a:off x="4491720" y="3620880"/>
            <a:ext cx="4202280" cy="2042640"/>
            <a:chOff x="4491720" y="3620880"/>
            <a:chExt cx="4202280" cy="2042640"/>
          </a:xfrm>
        </p:grpSpPr>
        <p:sp>
          <p:nvSpPr>
            <p:cNvPr id="167" name="Rectangle 42"/>
            <p:cNvSpPr/>
            <p:nvPr/>
          </p:nvSpPr>
          <p:spPr>
            <a:xfrm>
              <a:off x="4491720" y="4366440"/>
              <a:ext cx="90252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+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168" name="Rectangle 43"/>
            <p:cNvSpPr/>
            <p:nvPr/>
          </p:nvSpPr>
          <p:spPr>
            <a:xfrm>
              <a:off x="5094720" y="3624840"/>
              <a:ext cx="902520" cy="739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4400" spc="-1" strike="noStrike">
                  <a:solidFill>
                    <a:srgbClr val="c00000"/>
                  </a:solidFill>
                  <a:latin typeface="Aptos"/>
                  <a:ea typeface="DejaVu Sans"/>
                </a:rPr>
                <a:t>D</a:t>
              </a:r>
              <a:endParaRPr b="0" lang="fr-FR" sz="4400" spc="-1" strike="noStrike">
                <a:latin typeface="Arial"/>
              </a:endParaRPr>
            </a:p>
          </p:txBody>
        </p:sp>
        <p:sp>
          <p:nvSpPr>
            <p:cNvPr id="169" name="Rectangle 44"/>
            <p:cNvSpPr/>
            <p:nvPr/>
          </p:nvSpPr>
          <p:spPr>
            <a:xfrm>
              <a:off x="5998680" y="3624840"/>
              <a:ext cx="902520" cy="739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4400" spc="-1" strike="noStrike">
                  <a:solidFill>
                    <a:srgbClr val="0070c0"/>
                  </a:solidFill>
                  <a:latin typeface="Aptos"/>
                  <a:ea typeface="DejaVu Sans"/>
                </a:rPr>
                <a:t>U</a:t>
              </a:r>
              <a:endParaRPr b="0" lang="fr-FR" sz="4400" spc="-1" strike="noStrike">
                <a:latin typeface="Arial"/>
              </a:endParaRPr>
            </a:p>
          </p:txBody>
        </p:sp>
        <p:sp>
          <p:nvSpPr>
            <p:cNvPr id="170" name="Rectangle 45"/>
            <p:cNvSpPr/>
            <p:nvPr/>
          </p:nvSpPr>
          <p:spPr>
            <a:xfrm>
              <a:off x="5095800" y="4364640"/>
              <a:ext cx="90252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1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1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171" name="Rectangle 50"/>
            <p:cNvSpPr/>
            <p:nvPr/>
          </p:nvSpPr>
          <p:spPr>
            <a:xfrm>
              <a:off x="5998680" y="4366440"/>
              <a:ext cx="90252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7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2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172" name="Rectangle 51"/>
            <p:cNvSpPr/>
            <p:nvPr/>
          </p:nvSpPr>
          <p:spPr>
            <a:xfrm>
              <a:off x="6885360" y="3620880"/>
              <a:ext cx="902520" cy="7398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2916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200" spc="-1" strike="noStrike">
                  <a:solidFill>
                    <a:srgbClr val="747474"/>
                  </a:solidFill>
                  <a:latin typeface="Aptos"/>
                  <a:ea typeface="DejaVu Sans"/>
                </a:rPr>
                <a:t>dixièmes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173" name="Rectangle 52"/>
            <p:cNvSpPr/>
            <p:nvPr/>
          </p:nvSpPr>
          <p:spPr>
            <a:xfrm>
              <a:off x="7791120" y="3624840"/>
              <a:ext cx="902520" cy="739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2916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200" spc="-1" strike="noStrike">
                  <a:solidFill>
                    <a:srgbClr val="747474"/>
                  </a:solidFill>
                  <a:latin typeface="Aptos"/>
                  <a:ea typeface="DejaVu Sans"/>
                </a:rPr>
                <a:t>centièmes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174" name="Rectangle 53"/>
            <p:cNvSpPr/>
            <p:nvPr/>
          </p:nvSpPr>
          <p:spPr>
            <a:xfrm>
              <a:off x="6886800" y="4366440"/>
              <a:ext cx="90288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1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5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175" name="Rectangle 54"/>
            <p:cNvSpPr/>
            <p:nvPr/>
          </p:nvSpPr>
          <p:spPr>
            <a:xfrm>
              <a:off x="7789320" y="4366440"/>
              <a:ext cx="90252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endParaRPr b="0" lang="fr-FR" sz="180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80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176" name="ZoneTexte 5"/>
            <p:cNvSpPr/>
            <p:nvPr/>
          </p:nvSpPr>
          <p:spPr>
            <a:xfrm>
              <a:off x="6710760" y="4161960"/>
              <a:ext cx="696600" cy="8208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80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,</a:t>
              </a:r>
              <a:endParaRPr b="0" lang="fr-FR" sz="4800" spc="-1" strike="noStrike">
                <a:latin typeface="Arial"/>
              </a:endParaRPr>
            </a:p>
          </p:txBody>
        </p:sp>
        <mc:AlternateContent>
          <mc:Choice xmlns:a14="http://schemas.microsoft.com/office/drawing/2010/main" Requires="a14">
            <p:sp>
              <p:nvSpPr>
                <p:cNvPr id="177" name="ZoneTexte 7"/>
                <p:cNvSpPr txBox="1"/>
                <p:nvPr/>
              </p:nvSpPr>
              <p:spPr>
                <a:xfrm>
                  <a:off x="7088400" y="3908520"/>
                  <a:ext cx="551880" cy="37044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0,1</m:t>
                      </m:r>
                    </m:oMath>
                  </a14:m>
                </a:p>
              </p:txBody>
            </p:sp>
          </mc:Choice>
          <mc:Fallback/>
        </mc:AlternateContent>
        <mc:AlternateContent>
          <mc:Choice xmlns:a14="http://schemas.microsoft.com/office/drawing/2010/main" Requires="a14">
            <p:sp>
              <p:nvSpPr>
                <p:cNvPr id="178" name="ZoneTexte 33"/>
                <p:cNvSpPr txBox="1"/>
                <p:nvPr/>
              </p:nvSpPr>
              <p:spPr>
                <a:xfrm>
                  <a:off x="7922160" y="3923640"/>
                  <a:ext cx="707040" cy="37008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0,01</m:t>
                      </m:r>
                    </m:oMath>
                  </a14:m>
                </a:p>
              </p:txBody>
            </p:sp>
          </mc:Choice>
          <mc:Fallback/>
        </mc:AlternateContent>
        <p:sp>
          <p:nvSpPr>
            <p:cNvPr id="179" name="ZoneTexte 34"/>
            <p:cNvSpPr/>
            <p:nvPr/>
          </p:nvSpPr>
          <p:spPr>
            <a:xfrm>
              <a:off x="6694560" y="4740120"/>
              <a:ext cx="696600" cy="8208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80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,</a:t>
              </a:r>
              <a:endParaRPr b="0" lang="fr-FR" sz="4800" spc="-1" strike="noStrike">
                <a:latin typeface="Arial"/>
              </a:endParaRPr>
            </a:p>
          </p:txBody>
        </p:sp>
        <p:sp>
          <p:nvSpPr>
            <p:cNvPr id="180" name="Rectangle 55"/>
            <p:cNvSpPr/>
            <p:nvPr/>
          </p:nvSpPr>
          <p:spPr>
            <a:xfrm>
              <a:off x="7791120" y="4375440"/>
              <a:ext cx="90288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8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7   </a:t>
              </a:r>
              <a:endParaRPr b="0" lang="fr-FR" sz="1950" spc="-1" strike="noStrike">
                <a:latin typeface="Arial"/>
              </a:endParaRPr>
            </a:p>
          </p:txBody>
        </p:sp>
      </p:grpSp>
      <p:sp>
        <p:nvSpPr>
          <p:cNvPr id="181" name=""/>
          <p:cNvSpPr/>
          <p:nvPr/>
        </p:nvSpPr>
        <p:spPr>
          <a:xfrm>
            <a:off x="4491000" y="5654880"/>
            <a:ext cx="4197600" cy="9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82" name="ZoneTexte 36"/>
          <p:cNvSpPr/>
          <p:nvPr/>
        </p:nvSpPr>
        <p:spPr>
          <a:xfrm>
            <a:off x="7122600" y="5760000"/>
            <a:ext cx="42804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7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183" name="ZoneTexte 38"/>
          <p:cNvSpPr/>
          <p:nvPr/>
        </p:nvSpPr>
        <p:spPr>
          <a:xfrm>
            <a:off x="6638760" y="5723640"/>
            <a:ext cx="42804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 </a:t>
            </a: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,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184" name="ZoneTexte 39"/>
          <p:cNvSpPr/>
          <p:nvPr/>
        </p:nvSpPr>
        <p:spPr>
          <a:xfrm>
            <a:off x="6208200" y="5760000"/>
            <a:ext cx="42804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9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185" name="ZoneTexte 40"/>
          <p:cNvSpPr/>
          <p:nvPr/>
        </p:nvSpPr>
        <p:spPr>
          <a:xfrm>
            <a:off x="8022600" y="5760000"/>
            <a:ext cx="42804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5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186" name="ZoneTexte 41"/>
          <p:cNvSpPr/>
          <p:nvPr/>
        </p:nvSpPr>
        <p:spPr>
          <a:xfrm>
            <a:off x="5322600" y="5760000"/>
            <a:ext cx="42804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2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187" name="ZoneTexte 43"/>
          <p:cNvSpPr/>
          <p:nvPr/>
        </p:nvSpPr>
        <p:spPr>
          <a:xfrm>
            <a:off x="7665120" y="900000"/>
            <a:ext cx="1232640" cy="57708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ff0000"/>
                </a:solidFill>
                <a:latin typeface="Calibri"/>
                <a:ea typeface="DejaVu Sans"/>
              </a:rPr>
              <a:t>29,75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88" name="ZoneTexte 42"/>
          <p:cNvSpPr/>
          <p:nvPr/>
        </p:nvSpPr>
        <p:spPr>
          <a:xfrm>
            <a:off x="7200000" y="4360680"/>
            <a:ext cx="359640" cy="317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1500" spc="-1" strike="noStrike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b="0" lang="fr-FR" sz="1500" spc="-1" strike="noStrike">
              <a:latin typeface="Arial"/>
            </a:endParaRPr>
          </a:p>
        </p:txBody>
      </p:sp>
      <p:sp>
        <p:nvSpPr>
          <p:cNvPr id="189" name="Titre 2"/>
          <p:cNvSpPr txBox="1"/>
          <p:nvPr/>
        </p:nvSpPr>
        <p:spPr>
          <a:xfrm>
            <a:off x="511200" y="429840"/>
            <a:ext cx="2873160" cy="6505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56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Complète pour avoir le score indiqué. 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80" dur="indefinite" restart="never" nodeType="tmRoot">
          <p:childTnLst>
            <p:seq>
              <p:cTn id="81" dur="indefinite" nodeType="mainSeq">
                <p:childTnLst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86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91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96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01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06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11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0" name="Groupe 9"/>
          <p:cNvGrpSpPr/>
          <p:nvPr/>
        </p:nvGrpSpPr>
        <p:grpSpPr>
          <a:xfrm>
            <a:off x="180000" y="2160000"/>
            <a:ext cx="4003200" cy="3960000"/>
            <a:chOff x="180000" y="2160000"/>
            <a:chExt cx="4003200" cy="3960000"/>
          </a:xfrm>
        </p:grpSpPr>
        <p:grpSp>
          <p:nvGrpSpPr>
            <p:cNvPr id="191" name="Groupe 3"/>
            <p:cNvGrpSpPr/>
            <p:nvPr/>
          </p:nvGrpSpPr>
          <p:grpSpPr>
            <a:xfrm>
              <a:off x="180000" y="2160000"/>
              <a:ext cx="3961440" cy="3960000"/>
              <a:chOff x="180000" y="2160000"/>
              <a:chExt cx="3961440" cy="3960000"/>
            </a:xfrm>
          </p:grpSpPr>
          <p:sp>
            <p:nvSpPr>
              <p:cNvPr id="192" name="Ellipse 4"/>
              <p:cNvSpPr/>
              <p:nvPr/>
            </p:nvSpPr>
            <p:spPr>
              <a:xfrm>
                <a:off x="180000" y="2160000"/>
                <a:ext cx="3961440" cy="3960000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</p:sp>
          <p:grpSp>
            <p:nvGrpSpPr>
              <p:cNvPr id="193" name="Groupe 5"/>
              <p:cNvGrpSpPr/>
              <p:nvPr/>
            </p:nvGrpSpPr>
            <p:grpSpPr>
              <a:xfrm>
                <a:off x="638280" y="2621160"/>
                <a:ext cx="3038760" cy="3037680"/>
                <a:chOff x="638280" y="2621160"/>
                <a:chExt cx="3038760" cy="3037680"/>
              </a:xfrm>
            </p:grpSpPr>
            <p:sp>
              <p:nvSpPr>
                <p:cNvPr id="194" name="Ellipse 7"/>
                <p:cNvSpPr/>
                <p:nvPr/>
              </p:nvSpPr>
              <p:spPr>
                <a:xfrm>
                  <a:off x="638280" y="2621160"/>
                  <a:ext cx="3038760" cy="3037680"/>
                </a:xfrm>
                <a:prstGeom prst="ellipse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  <p:sp>
              <p:nvSpPr>
                <p:cNvPr id="195" name="Ellipse 8"/>
                <p:cNvSpPr/>
                <p:nvPr/>
              </p:nvSpPr>
              <p:spPr>
                <a:xfrm>
                  <a:off x="1144800" y="3127680"/>
                  <a:ext cx="2025720" cy="2024640"/>
                </a:xfrm>
                <a:prstGeom prst="ellipse">
                  <a:avLst/>
                </a:prstGeom>
                <a:solidFill>
                  <a:srgbClr val="00b05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  <p:sp>
              <p:nvSpPr>
                <p:cNvPr id="196" name="Ellipse 13"/>
                <p:cNvSpPr/>
                <p:nvPr/>
              </p:nvSpPr>
              <p:spPr>
                <a:xfrm>
                  <a:off x="1651320" y="3633840"/>
                  <a:ext cx="1012680" cy="1012320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</p:grpSp>
        </p:grpSp>
        <p:sp>
          <p:nvSpPr>
            <p:cNvPr id="197" name="ZoneTexte 14"/>
            <p:cNvSpPr/>
            <p:nvPr/>
          </p:nvSpPr>
          <p:spPr>
            <a:xfrm>
              <a:off x="1659960" y="3737160"/>
              <a:ext cx="2523240" cy="51696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2400" spc="-1" strike="noStrike">
                  <a:solidFill>
                    <a:srgbClr val="ffffff"/>
                  </a:solidFill>
                  <a:latin typeface="Calibri"/>
                </a:rPr>
                <a:t> </a:t>
              </a:r>
              <a:r>
                <a:rPr b="1" lang="fr-FR" sz="2400" spc="-1" strike="noStrike">
                  <a:solidFill>
                    <a:srgbClr val="ffffff"/>
                  </a:solidFill>
                  <a:latin typeface="Calibri"/>
                </a:rPr>
                <a:t>1000    100  10   1</a:t>
              </a:r>
              <a:r>
                <a:rPr b="1" lang="fr-FR" sz="2800" spc="-1" strike="noStrike">
                  <a:solidFill>
                    <a:srgbClr val="ffffff"/>
                  </a:solidFill>
                  <a:latin typeface="Calibri"/>
                </a:rPr>
                <a:t>  </a:t>
              </a:r>
              <a:endParaRPr b="0" lang="fr-FR" sz="2800" spc="-1" strike="noStrike">
                <a:latin typeface="Arial"/>
              </a:endParaRPr>
            </a:p>
          </p:txBody>
        </p:sp>
      </p:grpSp>
      <p:sp>
        <p:nvSpPr>
          <p:cNvPr id="198" name="PlaceHolder 1"/>
          <p:cNvSpPr>
            <a:spLocks noGrp="1"/>
          </p:cNvSpPr>
          <p:nvPr>
            <p:ph type="title"/>
          </p:nvPr>
        </p:nvSpPr>
        <p:spPr>
          <a:xfrm>
            <a:off x="588600" y="49068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p>
            <a:pPr indent="0">
              <a:lnSpc>
                <a:spcPct val="90000"/>
              </a:lnSpc>
              <a:buNone/>
            </a:pPr>
            <a:r>
              <a:rPr b="1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9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2/6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0" name="ZoneTexte 6"/>
          <p:cNvSpPr/>
          <p:nvPr/>
        </p:nvSpPr>
        <p:spPr>
          <a:xfrm>
            <a:off x="180000" y="1044000"/>
            <a:ext cx="900000" cy="456120"/>
          </a:xfrm>
          <a:prstGeom prst="rect">
            <a:avLst/>
          </a:prstGeom>
          <a:solidFill>
            <a:srgbClr val="c0000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2400" spc="-1" strike="noStrike">
                <a:solidFill>
                  <a:srgbClr val="ffffff"/>
                </a:solidFill>
                <a:latin typeface="Calibri"/>
              </a:rPr>
              <a:t>5 823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201" name="ZoneTexte 10"/>
          <p:cNvSpPr/>
          <p:nvPr/>
        </p:nvSpPr>
        <p:spPr>
          <a:xfrm>
            <a:off x="180000" y="1500120"/>
            <a:ext cx="3780000" cy="424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200" spc="-1" strike="noStrike">
                <a:solidFill>
                  <a:srgbClr val="002060"/>
                </a:solidFill>
                <a:latin typeface="Calibri"/>
              </a:rPr>
              <a:t>= 5×1 000+ </a:t>
            </a:r>
            <a:r>
              <a:rPr b="1" lang="fr-FR" sz="2200" spc="-1" strike="noStrike">
                <a:solidFill>
                  <a:srgbClr val="00b050"/>
                </a:solidFill>
                <a:latin typeface="Calibri"/>
              </a:rPr>
              <a:t>8</a:t>
            </a:r>
            <a:r>
              <a:rPr b="0" lang="fr-FR" sz="2200" spc="-1" strike="noStrike">
                <a:solidFill>
                  <a:srgbClr val="002060"/>
                </a:solidFill>
                <a:latin typeface="Calibri"/>
              </a:rPr>
              <a:t>×100+ </a:t>
            </a:r>
            <a:r>
              <a:rPr b="1" lang="fr-FR" sz="2200" spc="-1" strike="noStrike">
                <a:solidFill>
                  <a:srgbClr val="00b050"/>
                </a:solidFill>
                <a:latin typeface="Calibri"/>
              </a:rPr>
              <a:t>2</a:t>
            </a:r>
            <a:r>
              <a:rPr b="0" lang="fr-FR" sz="2200" spc="-1" strike="noStrike">
                <a:solidFill>
                  <a:srgbClr val="002060"/>
                </a:solidFill>
                <a:latin typeface="Calibri"/>
              </a:rPr>
              <a:t>×10 + 3×1 </a:t>
            </a:r>
            <a:endParaRPr b="0" lang="fr-FR" sz="2200" spc="-1" strike="noStrike">
              <a:latin typeface="Arial"/>
            </a:endParaRPr>
          </a:p>
        </p:txBody>
      </p:sp>
      <p:grpSp>
        <p:nvGrpSpPr>
          <p:cNvPr id="202" name="Groupe 12"/>
          <p:cNvGrpSpPr/>
          <p:nvPr/>
        </p:nvGrpSpPr>
        <p:grpSpPr>
          <a:xfrm>
            <a:off x="3603600" y="4068720"/>
            <a:ext cx="531720" cy="638280"/>
            <a:chOff x="3603600" y="4068720"/>
            <a:chExt cx="531720" cy="638280"/>
          </a:xfrm>
        </p:grpSpPr>
        <p:sp>
          <p:nvSpPr>
            <p:cNvPr id="203" name="Signe de multiplication 15"/>
            <p:cNvSpPr/>
            <p:nvPr/>
          </p:nvSpPr>
          <p:spPr>
            <a:xfrm>
              <a:off x="3862080" y="4294440"/>
              <a:ext cx="273240" cy="298080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04" name="ZoneTexte 16"/>
            <p:cNvSpPr/>
            <p:nvPr/>
          </p:nvSpPr>
          <p:spPr>
            <a:xfrm>
              <a:off x="3603600" y="4068720"/>
              <a:ext cx="35424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3600" spc="-1" strike="noStrike">
                  <a:solidFill>
                    <a:srgbClr val="000000"/>
                  </a:solidFill>
                  <a:latin typeface="Calibri"/>
                </a:rPr>
                <a:t>3</a:t>
              </a:r>
              <a:endParaRPr b="0" lang="fr-FR" sz="3600" spc="-1" strike="noStrike">
                <a:latin typeface="Arial"/>
              </a:endParaRPr>
            </a:p>
          </p:txBody>
        </p:sp>
      </p:grpSp>
      <p:grpSp>
        <p:nvGrpSpPr>
          <p:cNvPr id="205" name="Groupe 17"/>
          <p:cNvGrpSpPr/>
          <p:nvPr/>
        </p:nvGrpSpPr>
        <p:grpSpPr>
          <a:xfrm>
            <a:off x="1883160" y="4021920"/>
            <a:ext cx="568440" cy="638280"/>
            <a:chOff x="1883160" y="4021920"/>
            <a:chExt cx="568440" cy="638280"/>
          </a:xfrm>
        </p:grpSpPr>
        <p:sp>
          <p:nvSpPr>
            <p:cNvPr id="206" name="Signe de multiplication 18"/>
            <p:cNvSpPr/>
            <p:nvPr/>
          </p:nvSpPr>
          <p:spPr>
            <a:xfrm>
              <a:off x="2178720" y="4180680"/>
              <a:ext cx="272880" cy="298080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07" name="ZoneTexte 19"/>
            <p:cNvSpPr/>
            <p:nvPr/>
          </p:nvSpPr>
          <p:spPr>
            <a:xfrm>
              <a:off x="1883160" y="4021920"/>
              <a:ext cx="3538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3600" spc="-1" strike="noStrike">
                  <a:solidFill>
                    <a:srgbClr val="000000"/>
                  </a:solidFill>
                  <a:latin typeface="Calibri"/>
                </a:rPr>
                <a:t>5</a:t>
              </a:r>
              <a:endParaRPr b="0" lang="fr-FR" sz="3600" spc="-1" strike="noStrike">
                <a:latin typeface="Arial"/>
              </a:endParaRPr>
            </a:p>
          </p:txBody>
        </p:sp>
      </p:grpSp>
      <p:grpSp>
        <p:nvGrpSpPr>
          <p:cNvPr id="208" name="Groupe 20"/>
          <p:cNvGrpSpPr/>
          <p:nvPr/>
        </p:nvGrpSpPr>
        <p:grpSpPr>
          <a:xfrm>
            <a:off x="2282760" y="3211560"/>
            <a:ext cx="569160" cy="638280"/>
            <a:chOff x="2282760" y="3211560"/>
            <a:chExt cx="569160" cy="638280"/>
          </a:xfrm>
        </p:grpSpPr>
        <p:sp>
          <p:nvSpPr>
            <p:cNvPr id="209" name="Signe de multiplication 21"/>
            <p:cNvSpPr/>
            <p:nvPr/>
          </p:nvSpPr>
          <p:spPr>
            <a:xfrm>
              <a:off x="2578680" y="3370680"/>
              <a:ext cx="273240" cy="298080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10" name="ZoneTexte 22"/>
            <p:cNvSpPr/>
            <p:nvPr/>
          </p:nvSpPr>
          <p:spPr>
            <a:xfrm>
              <a:off x="2282760" y="3211560"/>
              <a:ext cx="35424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1" lang="fr-FR" sz="3600" spc="-1" strike="noStrike">
                  <a:solidFill>
                    <a:srgbClr val="000000"/>
                  </a:solidFill>
                  <a:latin typeface="Calibri"/>
                </a:rPr>
                <a:t>8</a:t>
              </a:r>
              <a:endParaRPr b="0" lang="fr-FR" sz="3600" spc="-1" strike="noStrike">
                <a:latin typeface="Arial"/>
              </a:endParaRPr>
            </a:p>
          </p:txBody>
        </p:sp>
      </p:grpSp>
      <p:grpSp>
        <p:nvGrpSpPr>
          <p:cNvPr id="211" name="Groupe 11"/>
          <p:cNvGrpSpPr/>
          <p:nvPr/>
        </p:nvGrpSpPr>
        <p:grpSpPr>
          <a:xfrm>
            <a:off x="2870640" y="4578120"/>
            <a:ext cx="531720" cy="638280"/>
            <a:chOff x="2870640" y="4578120"/>
            <a:chExt cx="531720" cy="638280"/>
          </a:xfrm>
        </p:grpSpPr>
        <p:sp>
          <p:nvSpPr>
            <p:cNvPr id="212" name="Signe de multiplication 23"/>
            <p:cNvSpPr/>
            <p:nvPr/>
          </p:nvSpPr>
          <p:spPr>
            <a:xfrm>
              <a:off x="3129120" y="4803480"/>
              <a:ext cx="273240" cy="298080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13" name="ZoneTexte 24"/>
            <p:cNvSpPr/>
            <p:nvPr/>
          </p:nvSpPr>
          <p:spPr>
            <a:xfrm>
              <a:off x="2870640" y="4578120"/>
              <a:ext cx="35424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1" lang="fr-FR" sz="3600" spc="-1" strike="noStrike">
                  <a:solidFill>
                    <a:srgbClr val="000000"/>
                  </a:solidFill>
                  <a:latin typeface="Calibri"/>
                </a:rPr>
                <a:t>2</a:t>
              </a:r>
              <a:endParaRPr b="0" lang="fr-FR" sz="3600" spc="-1" strike="noStrike">
                <a:latin typeface="Arial"/>
              </a:endParaRPr>
            </a:p>
          </p:txBody>
        </p:sp>
      </p:grpSp>
      <p:sp>
        <p:nvSpPr>
          <p:cNvPr id="214" name=""/>
          <p:cNvSpPr/>
          <p:nvPr/>
        </p:nvSpPr>
        <p:spPr>
          <a:xfrm flipV="1">
            <a:off x="450252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15" name="ZoneTexte 9"/>
          <p:cNvSpPr/>
          <p:nvPr/>
        </p:nvSpPr>
        <p:spPr>
          <a:xfrm>
            <a:off x="4662360" y="1818000"/>
            <a:ext cx="4566600" cy="699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Estimation :</a:t>
            </a:r>
            <a:endParaRPr b="0" lang="fr-FR" sz="4000" spc="-1" strike="noStrike">
              <a:latin typeface="Arial"/>
            </a:endParaRPr>
          </a:p>
        </p:txBody>
      </p:sp>
      <p:grpSp>
        <p:nvGrpSpPr>
          <p:cNvPr id="216" name="Groupe 2"/>
          <p:cNvGrpSpPr/>
          <p:nvPr/>
        </p:nvGrpSpPr>
        <p:grpSpPr>
          <a:xfrm>
            <a:off x="4483080" y="3638880"/>
            <a:ext cx="4202280" cy="2042640"/>
            <a:chOff x="4483080" y="3638880"/>
            <a:chExt cx="4202280" cy="2042640"/>
          </a:xfrm>
        </p:grpSpPr>
        <p:sp>
          <p:nvSpPr>
            <p:cNvPr id="217" name="Rectangle 1"/>
            <p:cNvSpPr/>
            <p:nvPr/>
          </p:nvSpPr>
          <p:spPr>
            <a:xfrm>
              <a:off x="4483080" y="4384440"/>
              <a:ext cx="90252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218" name="Rectangle 2"/>
            <p:cNvSpPr/>
            <p:nvPr/>
          </p:nvSpPr>
          <p:spPr>
            <a:xfrm>
              <a:off x="5086080" y="3642840"/>
              <a:ext cx="902520" cy="739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4400" spc="-1" strike="noStrike">
                  <a:solidFill>
                    <a:srgbClr val="c00000"/>
                  </a:solidFill>
                  <a:latin typeface="Aptos"/>
                  <a:ea typeface="DejaVu Sans"/>
                </a:rPr>
                <a:t>D</a:t>
              </a:r>
              <a:endParaRPr b="0" lang="fr-FR" sz="4400" spc="-1" strike="noStrike">
                <a:latin typeface="Arial"/>
              </a:endParaRPr>
            </a:p>
          </p:txBody>
        </p:sp>
        <p:sp>
          <p:nvSpPr>
            <p:cNvPr id="219" name="Rectangle 3"/>
            <p:cNvSpPr/>
            <p:nvPr/>
          </p:nvSpPr>
          <p:spPr>
            <a:xfrm>
              <a:off x="5990040" y="3642840"/>
              <a:ext cx="902520" cy="739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4400" spc="-1" strike="noStrike">
                  <a:solidFill>
                    <a:srgbClr val="0070c0"/>
                  </a:solidFill>
                  <a:latin typeface="Aptos"/>
                  <a:ea typeface="DejaVu Sans"/>
                </a:rPr>
                <a:t>U</a:t>
              </a:r>
              <a:endParaRPr b="0" lang="fr-FR" sz="4400" spc="-1" strike="noStrike">
                <a:latin typeface="Arial"/>
              </a:endParaRPr>
            </a:p>
          </p:txBody>
        </p:sp>
        <p:sp>
          <p:nvSpPr>
            <p:cNvPr id="220" name="Rectangle 4"/>
            <p:cNvSpPr/>
            <p:nvPr/>
          </p:nvSpPr>
          <p:spPr>
            <a:xfrm>
              <a:off x="5087160" y="4382640"/>
              <a:ext cx="90252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221" name="Rectangle 6"/>
            <p:cNvSpPr/>
            <p:nvPr/>
          </p:nvSpPr>
          <p:spPr>
            <a:xfrm>
              <a:off x="5990040" y="4384440"/>
              <a:ext cx="90252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222" name="Rectangle 7"/>
            <p:cNvSpPr/>
            <p:nvPr/>
          </p:nvSpPr>
          <p:spPr>
            <a:xfrm>
              <a:off x="6876720" y="3638880"/>
              <a:ext cx="902520" cy="7398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2916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200" spc="-1" strike="noStrike">
                  <a:solidFill>
                    <a:srgbClr val="747474"/>
                  </a:solidFill>
                  <a:latin typeface="Aptos"/>
                  <a:ea typeface="DejaVu Sans"/>
                </a:rPr>
                <a:t>dixièmes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223" name="Rectangle 8"/>
            <p:cNvSpPr/>
            <p:nvPr/>
          </p:nvSpPr>
          <p:spPr>
            <a:xfrm>
              <a:off x="7782480" y="3642840"/>
              <a:ext cx="902520" cy="739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2916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200" spc="-1" strike="noStrike">
                  <a:solidFill>
                    <a:srgbClr val="747474"/>
                  </a:solidFill>
                  <a:latin typeface="Aptos"/>
                  <a:ea typeface="DejaVu Sans"/>
                </a:rPr>
                <a:t>centièmes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224" name="Rectangle 9"/>
            <p:cNvSpPr/>
            <p:nvPr/>
          </p:nvSpPr>
          <p:spPr>
            <a:xfrm>
              <a:off x="6878160" y="4384440"/>
              <a:ext cx="90288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225" name="Rectangle 10"/>
            <p:cNvSpPr/>
            <p:nvPr/>
          </p:nvSpPr>
          <p:spPr>
            <a:xfrm>
              <a:off x="7780680" y="4384440"/>
              <a:ext cx="90252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endParaRPr b="0" lang="fr-FR" sz="180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80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226" name="ZoneTexte 11"/>
            <p:cNvSpPr/>
            <p:nvPr/>
          </p:nvSpPr>
          <p:spPr>
            <a:xfrm>
              <a:off x="6702120" y="4179960"/>
              <a:ext cx="696600" cy="8208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80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,</a:t>
              </a:r>
              <a:endParaRPr b="0" lang="fr-FR" sz="4800" spc="-1" strike="noStrike">
                <a:latin typeface="Arial"/>
              </a:endParaRPr>
            </a:p>
          </p:txBody>
        </p:sp>
        <mc:AlternateContent>
          <mc:Choice xmlns:a14="http://schemas.microsoft.com/office/drawing/2010/main" Requires="a14">
            <p:sp>
              <p:nvSpPr>
                <p:cNvPr id="227" name="ZoneTexte 13"/>
                <p:cNvSpPr txBox="1"/>
                <p:nvPr/>
              </p:nvSpPr>
              <p:spPr>
                <a:xfrm>
                  <a:off x="7079760" y="3926520"/>
                  <a:ext cx="551880" cy="37044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0,1</m:t>
                      </m:r>
                    </m:oMath>
                  </a14:m>
                </a:p>
              </p:txBody>
            </p:sp>
          </mc:Choice>
          <mc:Fallback/>
        </mc:AlternateContent>
        <mc:AlternateContent>
          <mc:Choice xmlns:a14="http://schemas.microsoft.com/office/drawing/2010/main" Requires="a14">
            <p:sp>
              <p:nvSpPr>
                <p:cNvPr id="228" name="ZoneTexte 15"/>
                <p:cNvSpPr txBox="1"/>
                <p:nvPr/>
              </p:nvSpPr>
              <p:spPr>
                <a:xfrm>
                  <a:off x="7913520" y="3941640"/>
                  <a:ext cx="707040" cy="37008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0,01</m:t>
                      </m:r>
                    </m:oMath>
                  </a14:m>
                </a:p>
              </p:txBody>
            </p:sp>
          </mc:Choice>
          <mc:Fallback/>
        </mc:AlternateContent>
        <p:sp>
          <p:nvSpPr>
            <p:cNvPr id="229" name="ZoneTexte 17"/>
            <p:cNvSpPr/>
            <p:nvPr/>
          </p:nvSpPr>
          <p:spPr>
            <a:xfrm>
              <a:off x="6685920" y="4758120"/>
              <a:ext cx="696600" cy="8208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80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,</a:t>
              </a:r>
              <a:endParaRPr b="0" lang="fr-FR" sz="4800" spc="-1" strike="noStrike">
                <a:latin typeface="Arial"/>
              </a:endParaRPr>
            </a:p>
          </p:txBody>
        </p:sp>
        <p:sp>
          <p:nvSpPr>
            <p:cNvPr id="230" name="Rectangle 19"/>
            <p:cNvSpPr/>
            <p:nvPr/>
          </p:nvSpPr>
          <p:spPr>
            <a:xfrm>
              <a:off x="7782480" y="4393440"/>
              <a:ext cx="90288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</p:txBody>
        </p:sp>
      </p:grpSp>
      <p:sp>
        <p:nvSpPr>
          <p:cNvPr id="231" name=""/>
          <p:cNvSpPr/>
          <p:nvPr/>
        </p:nvSpPr>
        <p:spPr>
          <a:xfrm>
            <a:off x="4482360" y="5672880"/>
            <a:ext cx="4197600" cy="9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32" name="ZoneTexte 18"/>
          <p:cNvSpPr/>
          <p:nvPr/>
        </p:nvSpPr>
        <p:spPr>
          <a:xfrm>
            <a:off x="4671360" y="909000"/>
            <a:ext cx="469584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34,13 + 13,57 = …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33" name="ZoneTexte 20"/>
          <p:cNvSpPr/>
          <p:nvPr/>
        </p:nvSpPr>
        <p:spPr>
          <a:xfrm>
            <a:off x="4784760" y="2549160"/>
            <a:ext cx="2766600" cy="699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17 + 13 = …</a:t>
            </a:r>
            <a:endParaRPr b="0" lang="fr-FR" sz="40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40" dur="indefinite" restart="never" nodeType="tmRoot">
          <p:childTnLst>
            <p:seq>
              <p:cTn id="141" dur="indefinite" nodeType="mainSeq">
                <p:childTnLst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46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51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56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61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66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3/6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5" name="ZoneTexte 6"/>
          <p:cNvSpPr/>
          <p:nvPr/>
        </p:nvSpPr>
        <p:spPr>
          <a:xfrm>
            <a:off x="180000" y="1044000"/>
            <a:ext cx="900000" cy="456120"/>
          </a:xfrm>
          <a:prstGeom prst="rect">
            <a:avLst/>
          </a:prstGeom>
          <a:solidFill>
            <a:srgbClr val="c0000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2400" spc="-1" strike="noStrike">
                <a:solidFill>
                  <a:srgbClr val="ffffff"/>
                </a:solidFill>
                <a:latin typeface="Calibri"/>
              </a:rPr>
              <a:t>7 108</a:t>
            </a:r>
            <a:endParaRPr b="0" lang="fr-FR" sz="2400" spc="-1" strike="noStrike">
              <a:latin typeface="Arial"/>
            </a:endParaRPr>
          </a:p>
        </p:txBody>
      </p:sp>
      <p:grpSp>
        <p:nvGrpSpPr>
          <p:cNvPr id="236" name="Groupe 10"/>
          <p:cNvGrpSpPr/>
          <p:nvPr/>
        </p:nvGrpSpPr>
        <p:grpSpPr>
          <a:xfrm>
            <a:off x="180000" y="2160000"/>
            <a:ext cx="4003200" cy="3960000"/>
            <a:chOff x="180000" y="2160000"/>
            <a:chExt cx="4003200" cy="3960000"/>
          </a:xfrm>
        </p:grpSpPr>
        <p:grpSp>
          <p:nvGrpSpPr>
            <p:cNvPr id="237" name="Groupe 11"/>
            <p:cNvGrpSpPr/>
            <p:nvPr/>
          </p:nvGrpSpPr>
          <p:grpSpPr>
            <a:xfrm>
              <a:off x="180000" y="2160000"/>
              <a:ext cx="3961440" cy="3960000"/>
              <a:chOff x="180000" y="2160000"/>
              <a:chExt cx="3961440" cy="3960000"/>
            </a:xfrm>
          </p:grpSpPr>
          <p:sp>
            <p:nvSpPr>
              <p:cNvPr id="238" name="Ellipse 15"/>
              <p:cNvSpPr/>
              <p:nvPr/>
            </p:nvSpPr>
            <p:spPr>
              <a:xfrm>
                <a:off x="180000" y="2160000"/>
                <a:ext cx="3961440" cy="3960000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</p:sp>
          <p:grpSp>
            <p:nvGrpSpPr>
              <p:cNvPr id="239" name="Groupe 16"/>
              <p:cNvGrpSpPr/>
              <p:nvPr/>
            </p:nvGrpSpPr>
            <p:grpSpPr>
              <a:xfrm>
                <a:off x="638280" y="2621160"/>
                <a:ext cx="3038760" cy="3037680"/>
                <a:chOff x="638280" y="2621160"/>
                <a:chExt cx="3038760" cy="3037680"/>
              </a:xfrm>
            </p:grpSpPr>
            <p:sp>
              <p:nvSpPr>
                <p:cNvPr id="240" name="Ellipse 17"/>
                <p:cNvSpPr/>
                <p:nvPr/>
              </p:nvSpPr>
              <p:spPr>
                <a:xfrm>
                  <a:off x="638280" y="2621160"/>
                  <a:ext cx="3038760" cy="3037680"/>
                </a:xfrm>
                <a:prstGeom prst="ellipse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  <p:sp>
              <p:nvSpPr>
                <p:cNvPr id="241" name="Ellipse 18"/>
                <p:cNvSpPr/>
                <p:nvPr/>
              </p:nvSpPr>
              <p:spPr>
                <a:xfrm>
                  <a:off x="1144800" y="3127680"/>
                  <a:ext cx="2025720" cy="2024640"/>
                </a:xfrm>
                <a:prstGeom prst="ellipse">
                  <a:avLst/>
                </a:prstGeom>
                <a:solidFill>
                  <a:srgbClr val="00b05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  <p:sp>
              <p:nvSpPr>
                <p:cNvPr id="242" name="Ellipse 19"/>
                <p:cNvSpPr/>
                <p:nvPr/>
              </p:nvSpPr>
              <p:spPr>
                <a:xfrm>
                  <a:off x="1651320" y="3633840"/>
                  <a:ext cx="1012680" cy="1012320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</p:grpSp>
        </p:grpSp>
        <p:sp>
          <p:nvSpPr>
            <p:cNvPr id="243" name="ZoneTexte 12"/>
            <p:cNvSpPr/>
            <p:nvPr/>
          </p:nvSpPr>
          <p:spPr>
            <a:xfrm>
              <a:off x="1659960" y="3737160"/>
              <a:ext cx="2523240" cy="51696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2400" spc="-1" strike="noStrike">
                  <a:solidFill>
                    <a:srgbClr val="ffffff"/>
                  </a:solidFill>
                  <a:latin typeface="Calibri"/>
                  <a:ea typeface="Microsoft YaHei"/>
                </a:rPr>
                <a:t> </a:t>
              </a:r>
              <a:r>
                <a:rPr b="1" lang="fr-FR" sz="2400" spc="-1" strike="noStrike">
                  <a:solidFill>
                    <a:srgbClr val="ffffff"/>
                  </a:solidFill>
                  <a:latin typeface="Calibri"/>
                </a:rPr>
                <a:t>1000    100  10   1</a:t>
              </a:r>
              <a:r>
                <a:rPr b="1" lang="fr-FR" sz="2800" spc="-1" strike="noStrike">
                  <a:solidFill>
                    <a:srgbClr val="ffffff"/>
                  </a:solidFill>
                  <a:latin typeface="Calibri"/>
                </a:rPr>
                <a:t>  </a:t>
              </a:r>
              <a:endParaRPr b="0" lang="fr-FR" sz="2800" spc="-1" strike="noStrike">
                <a:latin typeface="Arial"/>
              </a:endParaRPr>
            </a:p>
          </p:txBody>
        </p:sp>
      </p:grpSp>
      <p:grpSp>
        <p:nvGrpSpPr>
          <p:cNvPr id="244" name="Groupe 20"/>
          <p:cNvGrpSpPr/>
          <p:nvPr/>
        </p:nvGrpSpPr>
        <p:grpSpPr>
          <a:xfrm>
            <a:off x="3603600" y="4068720"/>
            <a:ext cx="531720" cy="638280"/>
            <a:chOff x="3603600" y="4068720"/>
            <a:chExt cx="531720" cy="638280"/>
          </a:xfrm>
        </p:grpSpPr>
        <p:sp>
          <p:nvSpPr>
            <p:cNvPr id="245" name="Signe de multiplication 21"/>
            <p:cNvSpPr/>
            <p:nvPr/>
          </p:nvSpPr>
          <p:spPr>
            <a:xfrm>
              <a:off x="3862080" y="4294440"/>
              <a:ext cx="273240" cy="298080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46" name="ZoneTexte 22"/>
            <p:cNvSpPr/>
            <p:nvPr/>
          </p:nvSpPr>
          <p:spPr>
            <a:xfrm>
              <a:off x="3603600" y="4068720"/>
              <a:ext cx="35424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3600" spc="-1" strike="noStrike">
                  <a:solidFill>
                    <a:srgbClr val="000000"/>
                  </a:solidFill>
                  <a:latin typeface="Calibri"/>
                </a:rPr>
                <a:t>8</a:t>
              </a:r>
              <a:endParaRPr b="0" lang="fr-FR" sz="3600" spc="-1" strike="noStrike">
                <a:latin typeface="Arial"/>
              </a:endParaRPr>
            </a:p>
          </p:txBody>
        </p:sp>
      </p:grpSp>
      <p:grpSp>
        <p:nvGrpSpPr>
          <p:cNvPr id="247" name="Groupe 23"/>
          <p:cNvGrpSpPr/>
          <p:nvPr/>
        </p:nvGrpSpPr>
        <p:grpSpPr>
          <a:xfrm>
            <a:off x="1883160" y="4021920"/>
            <a:ext cx="568440" cy="638280"/>
            <a:chOff x="1883160" y="4021920"/>
            <a:chExt cx="568440" cy="638280"/>
          </a:xfrm>
        </p:grpSpPr>
        <p:sp>
          <p:nvSpPr>
            <p:cNvPr id="248" name="Signe de multiplication 24"/>
            <p:cNvSpPr/>
            <p:nvPr/>
          </p:nvSpPr>
          <p:spPr>
            <a:xfrm>
              <a:off x="2178720" y="4180680"/>
              <a:ext cx="272880" cy="298080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49" name="ZoneTexte 25"/>
            <p:cNvSpPr/>
            <p:nvPr/>
          </p:nvSpPr>
          <p:spPr>
            <a:xfrm>
              <a:off x="1883160" y="4021920"/>
              <a:ext cx="3538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3600" spc="-1" strike="noStrike">
                  <a:solidFill>
                    <a:srgbClr val="000000"/>
                  </a:solidFill>
                  <a:latin typeface="Calibri"/>
                </a:rPr>
                <a:t>7</a:t>
              </a:r>
              <a:endParaRPr b="0" lang="fr-FR" sz="3600" spc="-1" strike="noStrike">
                <a:latin typeface="Arial"/>
              </a:endParaRPr>
            </a:p>
          </p:txBody>
        </p:sp>
      </p:grpSp>
      <p:grpSp>
        <p:nvGrpSpPr>
          <p:cNvPr id="250" name="Groupe 29"/>
          <p:cNvGrpSpPr/>
          <p:nvPr/>
        </p:nvGrpSpPr>
        <p:grpSpPr>
          <a:xfrm>
            <a:off x="2870640" y="4578120"/>
            <a:ext cx="531720" cy="638280"/>
            <a:chOff x="2870640" y="4578120"/>
            <a:chExt cx="531720" cy="638280"/>
          </a:xfrm>
        </p:grpSpPr>
        <p:sp>
          <p:nvSpPr>
            <p:cNvPr id="251" name="Signe de multiplication 30"/>
            <p:cNvSpPr/>
            <p:nvPr/>
          </p:nvSpPr>
          <p:spPr>
            <a:xfrm>
              <a:off x="3129120" y="4803480"/>
              <a:ext cx="273240" cy="298080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52" name="ZoneTexte 31"/>
            <p:cNvSpPr/>
            <p:nvPr/>
          </p:nvSpPr>
          <p:spPr>
            <a:xfrm>
              <a:off x="2870640" y="4578120"/>
              <a:ext cx="35424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3600" spc="-1" strike="noStrike">
                  <a:solidFill>
                    <a:srgbClr val="000000"/>
                  </a:solidFill>
                  <a:latin typeface="Calibri"/>
                </a:rPr>
                <a:t>?</a:t>
              </a:r>
              <a:endParaRPr b="0" lang="fr-FR" sz="3600" spc="-1" strike="noStrike">
                <a:latin typeface="Arial"/>
              </a:endParaRPr>
            </a:p>
          </p:txBody>
        </p:sp>
      </p:grpSp>
      <p:sp>
        <p:nvSpPr>
          <p:cNvPr id="253" name="ZoneTexte 32"/>
          <p:cNvSpPr/>
          <p:nvPr/>
        </p:nvSpPr>
        <p:spPr>
          <a:xfrm>
            <a:off x="180000" y="1500120"/>
            <a:ext cx="3060000" cy="425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200" spc="-1" strike="noStrike">
                <a:solidFill>
                  <a:srgbClr val="002060"/>
                </a:solidFill>
                <a:latin typeface="Calibri"/>
              </a:rPr>
              <a:t>= 7×1 000 + … × 10 + 8×1 </a:t>
            </a:r>
            <a:endParaRPr b="0" lang="fr-FR" sz="2200" spc="-1" strike="noStrike">
              <a:latin typeface="Arial"/>
            </a:endParaRPr>
          </a:p>
        </p:txBody>
      </p:sp>
      <p:sp>
        <p:nvSpPr>
          <p:cNvPr id="254" name=""/>
          <p:cNvSpPr/>
          <p:nvPr/>
        </p:nvSpPr>
        <p:spPr>
          <a:xfrm flipV="1">
            <a:off x="450252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55" name="ZoneTexte 35"/>
          <p:cNvSpPr/>
          <p:nvPr/>
        </p:nvSpPr>
        <p:spPr>
          <a:xfrm>
            <a:off x="4662000" y="918000"/>
            <a:ext cx="360900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34,13 + 13,57 = …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56" name="ZoneTexte 37"/>
          <p:cNvSpPr/>
          <p:nvPr/>
        </p:nvSpPr>
        <p:spPr>
          <a:xfrm>
            <a:off x="4662000" y="1818000"/>
            <a:ext cx="4566600" cy="699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34 + 14 = …</a:t>
            </a:r>
            <a:endParaRPr b="0" lang="fr-FR" sz="4000" spc="-1" strike="noStrike">
              <a:latin typeface="Arial"/>
            </a:endParaRPr>
          </a:p>
        </p:txBody>
      </p:sp>
      <p:grpSp>
        <p:nvGrpSpPr>
          <p:cNvPr id="257" name="Groupe 4"/>
          <p:cNvGrpSpPr/>
          <p:nvPr/>
        </p:nvGrpSpPr>
        <p:grpSpPr>
          <a:xfrm>
            <a:off x="4482720" y="3638880"/>
            <a:ext cx="4202280" cy="2042640"/>
            <a:chOff x="4482720" y="3638880"/>
            <a:chExt cx="4202280" cy="2042640"/>
          </a:xfrm>
        </p:grpSpPr>
        <p:sp>
          <p:nvSpPr>
            <p:cNvPr id="258" name="Rectangle 22"/>
            <p:cNvSpPr/>
            <p:nvPr/>
          </p:nvSpPr>
          <p:spPr>
            <a:xfrm>
              <a:off x="4482720" y="4384440"/>
              <a:ext cx="90252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+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259" name="Rectangle 23"/>
            <p:cNvSpPr/>
            <p:nvPr/>
          </p:nvSpPr>
          <p:spPr>
            <a:xfrm>
              <a:off x="5085720" y="3642840"/>
              <a:ext cx="902520" cy="739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4400" spc="-1" strike="noStrike">
                  <a:solidFill>
                    <a:srgbClr val="c00000"/>
                  </a:solidFill>
                  <a:latin typeface="Aptos"/>
                  <a:ea typeface="DejaVu Sans"/>
                </a:rPr>
                <a:t>D</a:t>
              </a:r>
              <a:endParaRPr b="0" lang="fr-FR" sz="4400" spc="-1" strike="noStrike">
                <a:latin typeface="Arial"/>
              </a:endParaRPr>
            </a:p>
          </p:txBody>
        </p:sp>
        <p:sp>
          <p:nvSpPr>
            <p:cNvPr id="260" name="Rectangle 24"/>
            <p:cNvSpPr/>
            <p:nvPr/>
          </p:nvSpPr>
          <p:spPr>
            <a:xfrm>
              <a:off x="5989680" y="3642840"/>
              <a:ext cx="902520" cy="739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4400" spc="-1" strike="noStrike">
                  <a:solidFill>
                    <a:srgbClr val="0070c0"/>
                  </a:solidFill>
                  <a:latin typeface="Aptos"/>
                  <a:ea typeface="DejaVu Sans"/>
                </a:rPr>
                <a:t>U</a:t>
              </a:r>
              <a:endParaRPr b="0" lang="fr-FR" sz="4400" spc="-1" strike="noStrike">
                <a:latin typeface="Arial"/>
              </a:endParaRPr>
            </a:p>
          </p:txBody>
        </p:sp>
        <p:sp>
          <p:nvSpPr>
            <p:cNvPr id="261" name="Rectangle 25"/>
            <p:cNvSpPr/>
            <p:nvPr/>
          </p:nvSpPr>
          <p:spPr>
            <a:xfrm>
              <a:off x="5086800" y="4382640"/>
              <a:ext cx="90252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3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1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262" name="Rectangle 26"/>
            <p:cNvSpPr/>
            <p:nvPr/>
          </p:nvSpPr>
          <p:spPr>
            <a:xfrm>
              <a:off x="5989680" y="4384440"/>
              <a:ext cx="90252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4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3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263" name="Rectangle 27"/>
            <p:cNvSpPr/>
            <p:nvPr/>
          </p:nvSpPr>
          <p:spPr>
            <a:xfrm>
              <a:off x="6876360" y="3638880"/>
              <a:ext cx="902520" cy="7398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2916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200" spc="-1" strike="noStrike">
                  <a:solidFill>
                    <a:srgbClr val="747474"/>
                  </a:solidFill>
                  <a:latin typeface="Aptos"/>
                  <a:ea typeface="DejaVu Sans"/>
                </a:rPr>
                <a:t>dixièmes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264" name="Rectangle 28"/>
            <p:cNvSpPr/>
            <p:nvPr/>
          </p:nvSpPr>
          <p:spPr>
            <a:xfrm>
              <a:off x="7782120" y="3642840"/>
              <a:ext cx="902520" cy="739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2916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200" spc="-1" strike="noStrike">
                  <a:solidFill>
                    <a:srgbClr val="747474"/>
                  </a:solidFill>
                  <a:latin typeface="Aptos"/>
                  <a:ea typeface="DejaVu Sans"/>
                </a:rPr>
                <a:t>centièmes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265" name="Rectangle 29"/>
            <p:cNvSpPr/>
            <p:nvPr/>
          </p:nvSpPr>
          <p:spPr>
            <a:xfrm>
              <a:off x="6877800" y="4384440"/>
              <a:ext cx="90288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1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5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266" name="Rectangle 30"/>
            <p:cNvSpPr/>
            <p:nvPr/>
          </p:nvSpPr>
          <p:spPr>
            <a:xfrm>
              <a:off x="7780320" y="4384440"/>
              <a:ext cx="90252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endParaRPr b="0" lang="fr-FR" sz="180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80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267" name="ZoneTexte 44"/>
            <p:cNvSpPr/>
            <p:nvPr/>
          </p:nvSpPr>
          <p:spPr>
            <a:xfrm>
              <a:off x="6701760" y="4179960"/>
              <a:ext cx="696600" cy="8208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80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,</a:t>
              </a:r>
              <a:endParaRPr b="0" lang="fr-FR" sz="4800" spc="-1" strike="noStrike">
                <a:latin typeface="Arial"/>
              </a:endParaRPr>
            </a:p>
          </p:txBody>
        </p:sp>
        <mc:AlternateContent>
          <mc:Choice xmlns:a14="http://schemas.microsoft.com/office/drawing/2010/main" Requires="a14">
            <p:sp>
              <p:nvSpPr>
                <p:cNvPr id="268" name="ZoneTexte 45"/>
                <p:cNvSpPr txBox="1"/>
                <p:nvPr/>
              </p:nvSpPr>
              <p:spPr>
                <a:xfrm>
                  <a:off x="7079400" y="3926520"/>
                  <a:ext cx="551880" cy="37044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0,1</m:t>
                      </m:r>
                    </m:oMath>
                  </a14:m>
                </a:p>
              </p:txBody>
            </p:sp>
          </mc:Choice>
          <mc:Fallback/>
        </mc:AlternateContent>
        <mc:AlternateContent>
          <mc:Choice xmlns:a14="http://schemas.microsoft.com/office/drawing/2010/main" Requires="a14">
            <p:sp>
              <p:nvSpPr>
                <p:cNvPr id="269" name="ZoneTexte 46"/>
                <p:cNvSpPr txBox="1"/>
                <p:nvPr/>
              </p:nvSpPr>
              <p:spPr>
                <a:xfrm>
                  <a:off x="7913160" y="3941640"/>
                  <a:ext cx="707040" cy="37008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0,01</m:t>
                      </m:r>
                    </m:oMath>
                  </a14:m>
                </a:p>
              </p:txBody>
            </p:sp>
          </mc:Choice>
          <mc:Fallback/>
        </mc:AlternateContent>
        <p:sp>
          <p:nvSpPr>
            <p:cNvPr id="270" name="ZoneTexte 47"/>
            <p:cNvSpPr/>
            <p:nvPr/>
          </p:nvSpPr>
          <p:spPr>
            <a:xfrm>
              <a:off x="6685560" y="4758120"/>
              <a:ext cx="696600" cy="8208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80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,</a:t>
              </a:r>
              <a:endParaRPr b="0" lang="fr-FR" sz="4800" spc="-1" strike="noStrike">
                <a:latin typeface="Arial"/>
              </a:endParaRPr>
            </a:p>
          </p:txBody>
        </p:sp>
        <p:sp>
          <p:nvSpPr>
            <p:cNvPr id="271" name="Rectangle 31"/>
            <p:cNvSpPr/>
            <p:nvPr/>
          </p:nvSpPr>
          <p:spPr>
            <a:xfrm>
              <a:off x="7782120" y="4393440"/>
              <a:ext cx="90288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3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7   </a:t>
              </a:r>
              <a:endParaRPr b="0" lang="fr-FR" sz="1950" spc="-1" strike="noStrike">
                <a:latin typeface="Arial"/>
              </a:endParaRPr>
            </a:p>
          </p:txBody>
        </p:sp>
      </p:grpSp>
      <p:sp>
        <p:nvSpPr>
          <p:cNvPr id="272" name=""/>
          <p:cNvSpPr/>
          <p:nvPr/>
        </p:nvSpPr>
        <p:spPr>
          <a:xfrm>
            <a:off x="4482000" y="5672880"/>
            <a:ext cx="4197600" cy="9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73" name="ZoneTexte 48"/>
          <p:cNvSpPr/>
          <p:nvPr/>
        </p:nvSpPr>
        <p:spPr>
          <a:xfrm>
            <a:off x="6651000" y="1809000"/>
            <a:ext cx="105264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48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274" name="Titre 3"/>
          <p:cNvSpPr txBox="1"/>
          <p:nvPr/>
        </p:nvSpPr>
        <p:spPr>
          <a:xfrm>
            <a:off x="511200" y="429840"/>
            <a:ext cx="2873160" cy="6505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56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Complète pour avoir le score indiqué. 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71" dur="indefinite" restart="never" nodeType="tmRoot">
          <p:childTnLst>
            <p:seq>
              <p:cTn id="172" dur="indefinite" nodeType="mainSeq">
                <p:childTnLst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77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82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87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92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97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5" name="Groupe 9"/>
          <p:cNvGrpSpPr/>
          <p:nvPr/>
        </p:nvGrpSpPr>
        <p:grpSpPr>
          <a:xfrm>
            <a:off x="180000" y="2160000"/>
            <a:ext cx="4003200" cy="3960000"/>
            <a:chOff x="180000" y="2160000"/>
            <a:chExt cx="4003200" cy="3960000"/>
          </a:xfrm>
        </p:grpSpPr>
        <p:grpSp>
          <p:nvGrpSpPr>
            <p:cNvPr id="276" name="Groupe 3"/>
            <p:cNvGrpSpPr/>
            <p:nvPr/>
          </p:nvGrpSpPr>
          <p:grpSpPr>
            <a:xfrm>
              <a:off x="180000" y="2160000"/>
              <a:ext cx="3961440" cy="3960000"/>
              <a:chOff x="180000" y="2160000"/>
              <a:chExt cx="3961440" cy="3960000"/>
            </a:xfrm>
          </p:grpSpPr>
          <p:sp>
            <p:nvSpPr>
              <p:cNvPr id="277" name="Ellipse 4"/>
              <p:cNvSpPr/>
              <p:nvPr/>
            </p:nvSpPr>
            <p:spPr>
              <a:xfrm>
                <a:off x="180000" y="2160000"/>
                <a:ext cx="3961440" cy="3960000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</p:sp>
          <p:grpSp>
            <p:nvGrpSpPr>
              <p:cNvPr id="278" name="Groupe 5"/>
              <p:cNvGrpSpPr/>
              <p:nvPr/>
            </p:nvGrpSpPr>
            <p:grpSpPr>
              <a:xfrm>
                <a:off x="638280" y="2621160"/>
                <a:ext cx="3038760" cy="3037680"/>
                <a:chOff x="638280" y="2621160"/>
                <a:chExt cx="3038760" cy="3037680"/>
              </a:xfrm>
            </p:grpSpPr>
            <p:sp>
              <p:nvSpPr>
                <p:cNvPr id="279" name="Ellipse 7"/>
                <p:cNvSpPr/>
                <p:nvPr/>
              </p:nvSpPr>
              <p:spPr>
                <a:xfrm>
                  <a:off x="638280" y="2621160"/>
                  <a:ext cx="3038760" cy="3037680"/>
                </a:xfrm>
                <a:prstGeom prst="ellipse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  <p:sp>
              <p:nvSpPr>
                <p:cNvPr id="280" name="Ellipse 8"/>
                <p:cNvSpPr/>
                <p:nvPr/>
              </p:nvSpPr>
              <p:spPr>
                <a:xfrm>
                  <a:off x="1144800" y="3127680"/>
                  <a:ext cx="2025720" cy="2024640"/>
                </a:xfrm>
                <a:prstGeom prst="ellipse">
                  <a:avLst/>
                </a:prstGeom>
                <a:solidFill>
                  <a:srgbClr val="00b05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  <p:sp>
              <p:nvSpPr>
                <p:cNvPr id="281" name="Ellipse 13"/>
                <p:cNvSpPr/>
                <p:nvPr/>
              </p:nvSpPr>
              <p:spPr>
                <a:xfrm>
                  <a:off x="1651320" y="3633840"/>
                  <a:ext cx="1012680" cy="1012320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</p:grpSp>
        </p:grpSp>
        <p:sp>
          <p:nvSpPr>
            <p:cNvPr id="282" name="ZoneTexte 14"/>
            <p:cNvSpPr/>
            <p:nvPr/>
          </p:nvSpPr>
          <p:spPr>
            <a:xfrm>
              <a:off x="1659960" y="3737160"/>
              <a:ext cx="2523240" cy="51696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2400" spc="-1" strike="noStrike">
                  <a:solidFill>
                    <a:srgbClr val="ffffff"/>
                  </a:solidFill>
                  <a:latin typeface="Calibri"/>
                  <a:ea typeface="Microsoft YaHei"/>
                </a:rPr>
                <a:t> </a:t>
              </a:r>
              <a:r>
                <a:rPr b="1" lang="fr-FR" sz="2400" spc="-1" strike="noStrike">
                  <a:solidFill>
                    <a:srgbClr val="ffffff"/>
                  </a:solidFill>
                  <a:latin typeface="Calibri"/>
                </a:rPr>
                <a:t>1000    100  10   1</a:t>
              </a:r>
              <a:r>
                <a:rPr b="1" lang="fr-FR" sz="2800" spc="-1" strike="noStrike">
                  <a:solidFill>
                    <a:srgbClr val="ffffff"/>
                  </a:solidFill>
                  <a:latin typeface="Calibri"/>
                </a:rPr>
                <a:t>  </a:t>
              </a:r>
              <a:endParaRPr b="0" lang="fr-FR" sz="2800" spc="-1" strike="noStrike">
                <a:latin typeface="Arial"/>
              </a:endParaRPr>
            </a:p>
          </p:txBody>
        </p:sp>
      </p:grpSp>
      <p:sp>
        <p:nvSpPr>
          <p:cNvPr id="283" name="PlaceHolder 1"/>
          <p:cNvSpPr>
            <a:spLocks noGrp="1"/>
          </p:cNvSpPr>
          <p:nvPr>
            <p:ph type="title"/>
          </p:nvPr>
        </p:nvSpPr>
        <p:spPr>
          <a:xfrm>
            <a:off x="588600" y="49068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p>
            <a:pPr indent="0">
              <a:lnSpc>
                <a:spcPct val="90000"/>
              </a:lnSpc>
              <a:buNone/>
            </a:pPr>
            <a:r>
              <a:rPr b="1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84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3/6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85" name="ZoneTexte 6"/>
          <p:cNvSpPr/>
          <p:nvPr/>
        </p:nvSpPr>
        <p:spPr>
          <a:xfrm>
            <a:off x="180000" y="1044000"/>
            <a:ext cx="900000" cy="456120"/>
          </a:xfrm>
          <a:prstGeom prst="rect">
            <a:avLst/>
          </a:prstGeom>
          <a:solidFill>
            <a:srgbClr val="c0000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2400" spc="-1" strike="noStrike">
                <a:solidFill>
                  <a:srgbClr val="ffffff"/>
                </a:solidFill>
                <a:latin typeface="Calibri"/>
              </a:rPr>
              <a:t>7 108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286" name="ZoneTexte 10"/>
          <p:cNvSpPr/>
          <p:nvPr/>
        </p:nvSpPr>
        <p:spPr>
          <a:xfrm>
            <a:off x="180000" y="1500120"/>
            <a:ext cx="658944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2060"/>
                </a:solidFill>
                <a:latin typeface="Calibri"/>
              </a:rPr>
              <a:t>= 7×1 000 + </a:t>
            </a:r>
            <a:r>
              <a:rPr b="1" lang="fr-FR" sz="2400" spc="-1" strike="noStrike">
                <a:solidFill>
                  <a:srgbClr val="00b050"/>
                </a:solidFill>
                <a:latin typeface="Calibri"/>
              </a:rPr>
              <a:t>10</a:t>
            </a:r>
            <a:r>
              <a:rPr b="0" lang="fr-FR" sz="2400" spc="-1" strike="noStrike">
                <a:solidFill>
                  <a:srgbClr val="002060"/>
                </a:solidFill>
                <a:latin typeface="Calibri"/>
              </a:rPr>
              <a:t> × 10 + 8×1</a:t>
            </a:r>
            <a:r>
              <a:rPr b="0" lang="fr-FR" sz="3200" spc="-1" strike="noStrike">
                <a:solidFill>
                  <a:srgbClr val="002060"/>
                </a:solidFill>
                <a:latin typeface="Calibri"/>
              </a:rPr>
              <a:t> </a:t>
            </a:r>
            <a:endParaRPr b="0" lang="fr-FR" sz="3200" spc="-1" strike="noStrike">
              <a:latin typeface="Arial"/>
            </a:endParaRPr>
          </a:p>
        </p:txBody>
      </p:sp>
      <p:grpSp>
        <p:nvGrpSpPr>
          <p:cNvPr id="287" name="Groupe 12"/>
          <p:cNvGrpSpPr/>
          <p:nvPr/>
        </p:nvGrpSpPr>
        <p:grpSpPr>
          <a:xfrm>
            <a:off x="3603600" y="4068720"/>
            <a:ext cx="531720" cy="638280"/>
            <a:chOff x="3603600" y="4068720"/>
            <a:chExt cx="531720" cy="638280"/>
          </a:xfrm>
        </p:grpSpPr>
        <p:sp>
          <p:nvSpPr>
            <p:cNvPr id="288" name="Signe de multiplication 15"/>
            <p:cNvSpPr/>
            <p:nvPr/>
          </p:nvSpPr>
          <p:spPr>
            <a:xfrm>
              <a:off x="3862080" y="4294440"/>
              <a:ext cx="273240" cy="298080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89" name="ZoneTexte 16"/>
            <p:cNvSpPr/>
            <p:nvPr/>
          </p:nvSpPr>
          <p:spPr>
            <a:xfrm>
              <a:off x="3603600" y="4068720"/>
              <a:ext cx="35424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3600" spc="-1" strike="noStrike">
                  <a:solidFill>
                    <a:srgbClr val="000000"/>
                  </a:solidFill>
                  <a:latin typeface="Calibri"/>
                </a:rPr>
                <a:t>8</a:t>
              </a:r>
              <a:endParaRPr b="0" lang="fr-FR" sz="3600" spc="-1" strike="noStrike">
                <a:latin typeface="Arial"/>
              </a:endParaRPr>
            </a:p>
          </p:txBody>
        </p:sp>
      </p:grpSp>
      <p:grpSp>
        <p:nvGrpSpPr>
          <p:cNvPr id="290" name="Groupe 17"/>
          <p:cNvGrpSpPr/>
          <p:nvPr/>
        </p:nvGrpSpPr>
        <p:grpSpPr>
          <a:xfrm>
            <a:off x="1883160" y="4021920"/>
            <a:ext cx="568440" cy="638280"/>
            <a:chOff x="1883160" y="4021920"/>
            <a:chExt cx="568440" cy="638280"/>
          </a:xfrm>
        </p:grpSpPr>
        <p:sp>
          <p:nvSpPr>
            <p:cNvPr id="291" name="Signe de multiplication 18"/>
            <p:cNvSpPr/>
            <p:nvPr/>
          </p:nvSpPr>
          <p:spPr>
            <a:xfrm>
              <a:off x="2178720" y="4180680"/>
              <a:ext cx="272880" cy="298080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92" name="ZoneTexte 19"/>
            <p:cNvSpPr/>
            <p:nvPr/>
          </p:nvSpPr>
          <p:spPr>
            <a:xfrm>
              <a:off x="1883160" y="4021920"/>
              <a:ext cx="3538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3600" spc="-1" strike="noStrike">
                  <a:solidFill>
                    <a:srgbClr val="000000"/>
                  </a:solidFill>
                  <a:latin typeface="Calibri"/>
                </a:rPr>
                <a:t>7</a:t>
              </a:r>
              <a:endParaRPr b="0" lang="fr-FR" sz="3600" spc="-1" strike="noStrike">
                <a:latin typeface="Arial"/>
              </a:endParaRPr>
            </a:p>
          </p:txBody>
        </p:sp>
      </p:grpSp>
      <p:grpSp>
        <p:nvGrpSpPr>
          <p:cNvPr id="293" name="Groupe 11"/>
          <p:cNvGrpSpPr/>
          <p:nvPr/>
        </p:nvGrpSpPr>
        <p:grpSpPr>
          <a:xfrm>
            <a:off x="2520000" y="4578120"/>
            <a:ext cx="882360" cy="639000"/>
            <a:chOff x="2520000" y="4578120"/>
            <a:chExt cx="882360" cy="639000"/>
          </a:xfrm>
        </p:grpSpPr>
        <p:sp>
          <p:nvSpPr>
            <p:cNvPr id="294" name="Signe de multiplication 23"/>
            <p:cNvSpPr/>
            <p:nvPr/>
          </p:nvSpPr>
          <p:spPr>
            <a:xfrm>
              <a:off x="3100680" y="4803480"/>
              <a:ext cx="301680" cy="298080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95" name="ZoneTexte 24"/>
            <p:cNvSpPr/>
            <p:nvPr/>
          </p:nvSpPr>
          <p:spPr>
            <a:xfrm>
              <a:off x="2520000" y="4578120"/>
              <a:ext cx="686520" cy="6390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1" lang="fr-FR" sz="3600" spc="-1" strike="noStrike">
                  <a:solidFill>
                    <a:srgbClr val="000000"/>
                  </a:solidFill>
                  <a:latin typeface="Calibri"/>
                </a:rPr>
                <a:t>10</a:t>
              </a:r>
              <a:endParaRPr b="0" lang="fr-FR" sz="3600" spc="-1" strike="noStrike">
                <a:latin typeface="Arial"/>
              </a:endParaRPr>
            </a:p>
          </p:txBody>
        </p:sp>
      </p:grpSp>
      <p:sp>
        <p:nvSpPr>
          <p:cNvPr id="296" name=""/>
          <p:cNvSpPr/>
          <p:nvPr/>
        </p:nvSpPr>
        <p:spPr>
          <a:xfrm flipV="1">
            <a:off x="450252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97" name="ZoneTexte 49"/>
          <p:cNvSpPr/>
          <p:nvPr/>
        </p:nvSpPr>
        <p:spPr>
          <a:xfrm>
            <a:off x="4662000" y="900000"/>
            <a:ext cx="469584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34,13 + 13,57 = …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98" name="ZoneTexte 50"/>
          <p:cNvSpPr/>
          <p:nvPr/>
        </p:nvSpPr>
        <p:spPr>
          <a:xfrm>
            <a:off x="4662000" y="1800000"/>
            <a:ext cx="4566600" cy="699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34 + 14 = …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299" name="ZoneTexte 51"/>
          <p:cNvSpPr/>
          <p:nvPr/>
        </p:nvSpPr>
        <p:spPr>
          <a:xfrm>
            <a:off x="6642000" y="1800000"/>
            <a:ext cx="105264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48</a:t>
            </a:r>
            <a:endParaRPr b="0" lang="fr-FR" sz="4000" spc="-1" strike="noStrike">
              <a:latin typeface="Arial"/>
            </a:endParaRPr>
          </a:p>
        </p:txBody>
      </p:sp>
      <p:grpSp>
        <p:nvGrpSpPr>
          <p:cNvPr id="300" name="Groupe 8"/>
          <p:cNvGrpSpPr/>
          <p:nvPr/>
        </p:nvGrpSpPr>
        <p:grpSpPr>
          <a:xfrm>
            <a:off x="4482720" y="3620880"/>
            <a:ext cx="4202280" cy="2042640"/>
            <a:chOff x="4482720" y="3620880"/>
            <a:chExt cx="4202280" cy="2042640"/>
          </a:xfrm>
        </p:grpSpPr>
        <p:sp>
          <p:nvSpPr>
            <p:cNvPr id="301" name="Rectangle 32"/>
            <p:cNvSpPr/>
            <p:nvPr/>
          </p:nvSpPr>
          <p:spPr>
            <a:xfrm>
              <a:off x="4482720" y="4366440"/>
              <a:ext cx="90252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+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302" name="Rectangle 33"/>
            <p:cNvSpPr/>
            <p:nvPr/>
          </p:nvSpPr>
          <p:spPr>
            <a:xfrm>
              <a:off x="5085720" y="3624840"/>
              <a:ext cx="902520" cy="739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4400" spc="-1" strike="noStrike">
                  <a:solidFill>
                    <a:srgbClr val="c00000"/>
                  </a:solidFill>
                  <a:latin typeface="Aptos"/>
                  <a:ea typeface="DejaVu Sans"/>
                </a:rPr>
                <a:t>D</a:t>
              </a:r>
              <a:endParaRPr b="0" lang="fr-FR" sz="4400" spc="-1" strike="noStrike">
                <a:latin typeface="Arial"/>
              </a:endParaRPr>
            </a:p>
          </p:txBody>
        </p:sp>
        <p:sp>
          <p:nvSpPr>
            <p:cNvPr id="303" name="Rectangle 34"/>
            <p:cNvSpPr/>
            <p:nvPr/>
          </p:nvSpPr>
          <p:spPr>
            <a:xfrm>
              <a:off x="5989680" y="3624840"/>
              <a:ext cx="902520" cy="739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4400" spc="-1" strike="noStrike">
                  <a:solidFill>
                    <a:srgbClr val="0070c0"/>
                  </a:solidFill>
                  <a:latin typeface="Aptos"/>
                  <a:ea typeface="DejaVu Sans"/>
                </a:rPr>
                <a:t>U</a:t>
              </a:r>
              <a:endParaRPr b="0" lang="fr-FR" sz="4400" spc="-1" strike="noStrike">
                <a:latin typeface="Arial"/>
              </a:endParaRPr>
            </a:p>
          </p:txBody>
        </p:sp>
        <p:sp>
          <p:nvSpPr>
            <p:cNvPr id="304" name="Rectangle 35"/>
            <p:cNvSpPr/>
            <p:nvPr/>
          </p:nvSpPr>
          <p:spPr>
            <a:xfrm>
              <a:off x="5086800" y="4364640"/>
              <a:ext cx="90252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3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1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305" name="Rectangle 36"/>
            <p:cNvSpPr/>
            <p:nvPr/>
          </p:nvSpPr>
          <p:spPr>
            <a:xfrm>
              <a:off x="5989680" y="4366440"/>
              <a:ext cx="90252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4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3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306" name="Rectangle 37"/>
            <p:cNvSpPr/>
            <p:nvPr/>
          </p:nvSpPr>
          <p:spPr>
            <a:xfrm>
              <a:off x="6876360" y="3620880"/>
              <a:ext cx="902520" cy="7398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2916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200" spc="-1" strike="noStrike">
                  <a:solidFill>
                    <a:srgbClr val="747474"/>
                  </a:solidFill>
                  <a:latin typeface="Aptos"/>
                  <a:ea typeface="DejaVu Sans"/>
                </a:rPr>
                <a:t>dixièmes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307" name="Rectangle 38"/>
            <p:cNvSpPr/>
            <p:nvPr/>
          </p:nvSpPr>
          <p:spPr>
            <a:xfrm>
              <a:off x="7782120" y="3624840"/>
              <a:ext cx="902520" cy="739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2916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200" spc="-1" strike="noStrike">
                  <a:solidFill>
                    <a:srgbClr val="747474"/>
                  </a:solidFill>
                  <a:latin typeface="Aptos"/>
                  <a:ea typeface="DejaVu Sans"/>
                </a:rPr>
                <a:t>centièmes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308" name="Rectangle 39"/>
            <p:cNvSpPr/>
            <p:nvPr/>
          </p:nvSpPr>
          <p:spPr>
            <a:xfrm>
              <a:off x="6877800" y="4366440"/>
              <a:ext cx="90288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1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5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309" name="Rectangle 40"/>
            <p:cNvSpPr/>
            <p:nvPr/>
          </p:nvSpPr>
          <p:spPr>
            <a:xfrm>
              <a:off x="7780320" y="4366440"/>
              <a:ext cx="90252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endParaRPr b="0" lang="fr-FR" sz="180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80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310" name="ZoneTexte 52"/>
            <p:cNvSpPr/>
            <p:nvPr/>
          </p:nvSpPr>
          <p:spPr>
            <a:xfrm>
              <a:off x="6701760" y="4161960"/>
              <a:ext cx="696600" cy="8208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80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,</a:t>
              </a:r>
              <a:endParaRPr b="0" lang="fr-FR" sz="4800" spc="-1" strike="noStrike">
                <a:latin typeface="Arial"/>
              </a:endParaRPr>
            </a:p>
          </p:txBody>
        </p:sp>
        <mc:AlternateContent>
          <mc:Choice xmlns:a14="http://schemas.microsoft.com/office/drawing/2010/main" Requires="a14">
            <p:sp>
              <p:nvSpPr>
                <p:cNvPr id="311" name="ZoneTexte 55"/>
                <p:cNvSpPr txBox="1"/>
                <p:nvPr/>
              </p:nvSpPr>
              <p:spPr>
                <a:xfrm>
                  <a:off x="7079400" y="3908520"/>
                  <a:ext cx="551880" cy="37044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0,1</m:t>
                      </m:r>
                    </m:oMath>
                  </a14:m>
                </a:p>
              </p:txBody>
            </p:sp>
          </mc:Choice>
          <mc:Fallback/>
        </mc:AlternateContent>
        <mc:AlternateContent>
          <mc:Choice xmlns:a14="http://schemas.microsoft.com/office/drawing/2010/main" Requires="a14">
            <p:sp>
              <p:nvSpPr>
                <p:cNvPr id="312" name="ZoneTexte 60"/>
                <p:cNvSpPr txBox="1"/>
                <p:nvPr/>
              </p:nvSpPr>
              <p:spPr>
                <a:xfrm>
                  <a:off x="7913160" y="3923640"/>
                  <a:ext cx="707040" cy="37008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0,01</m:t>
                      </m:r>
                    </m:oMath>
                  </a14:m>
                </a:p>
              </p:txBody>
            </p:sp>
          </mc:Choice>
          <mc:Fallback/>
        </mc:AlternateContent>
        <p:sp>
          <p:nvSpPr>
            <p:cNvPr id="313" name="ZoneTexte 61"/>
            <p:cNvSpPr/>
            <p:nvPr/>
          </p:nvSpPr>
          <p:spPr>
            <a:xfrm>
              <a:off x="6685560" y="4740120"/>
              <a:ext cx="696600" cy="8208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80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,</a:t>
              </a:r>
              <a:endParaRPr b="0" lang="fr-FR" sz="4800" spc="-1" strike="noStrike">
                <a:latin typeface="Arial"/>
              </a:endParaRPr>
            </a:p>
          </p:txBody>
        </p:sp>
        <p:sp>
          <p:nvSpPr>
            <p:cNvPr id="314" name="Rectangle 41"/>
            <p:cNvSpPr/>
            <p:nvPr/>
          </p:nvSpPr>
          <p:spPr>
            <a:xfrm>
              <a:off x="7782120" y="4375440"/>
              <a:ext cx="90288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3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7   </a:t>
              </a:r>
              <a:endParaRPr b="0" lang="fr-FR" sz="1950" spc="-1" strike="noStrike">
                <a:latin typeface="Arial"/>
              </a:endParaRPr>
            </a:p>
          </p:txBody>
        </p:sp>
      </p:grpSp>
      <p:sp>
        <p:nvSpPr>
          <p:cNvPr id="315" name=""/>
          <p:cNvSpPr/>
          <p:nvPr/>
        </p:nvSpPr>
        <p:spPr>
          <a:xfrm>
            <a:off x="4482000" y="5654880"/>
            <a:ext cx="4197600" cy="9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316" name="ZoneTexte 62"/>
          <p:cNvSpPr/>
          <p:nvPr/>
        </p:nvSpPr>
        <p:spPr>
          <a:xfrm>
            <a:off x="7113600" y="5760000"/>
            <a:ext cx="42804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7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317" name="ZoneTexte 63"/>
          <p:cNvSpPr/>
          <p:nvPr/>
        </p:nvSpPr>
        <p:spPr>
          <a:xfrm>
            <a:off x="6629760" y="5723640"/>
            <a:ext cx="42804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 </a:t>
            </a: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,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318" name="ZoneTexte 64"/>
          <p:cNvSpPr/>
          <p:nvPr/>
        </p:nvSpPr>
        <p:spPr>
          <a:xfrm>
            <a:off x="6199200" y="5760000"/>
            <a:ext cx="42804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7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319" name="ZoneTexte 65"/>
          <p:cNvSpPr/>
          <p:nvPr/>
        </p:nvSpPr>
        <p:spPr>
          <a:xfrm>
            <a:off x="8013600" y="5760000"/>
            <a:ext cx="42804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0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320" name="ZoneTexte 66"/>
          <p:cNvSpPr/>
          <p:nvPr/>
        </p:nvSpPr>
        <p:spPr>
          <a:xfrm>
            <a:off x="5313600" y="5760000"/>
            <a:ext cx="42804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4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321" name="ZoneTexte 67"/>
          <p:cNvSpPr/>
          <p:nvPr/>
        </p:nvSpPr>
        <p:spPr>
          <a:xfrm>
            <a:off x="7656120" y="900000"/>
            <a:ext cx="1232640" cy="57708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ff0000"/>
                </a:solidFill>
                <a:latin typeface="Calibri"/>
                <a:ea typeface="DejaVu Sans"/>
              </a:rPr>
              <a:t>47,7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322" name="ZoneTexte 68"/>
          <p:cNvSpPr/>
          <p:nvPr/>
        </p:nvSpPr>
        <p:spPr>
          <a:xfrm>
            <a:off x="7191000" y="4360680"/>
            <a:ext cx="359640" cy="317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1500" spc="-1" strike="noStrike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b="0" lang="fr-FR" sz="15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212" dur="indefinite" restart="never" nodeType="tmRoot">
          <p:childTnLst>
            <p:seq>
              <p:cTn id="213" dur="indefinite" nodeType="mainSeq">
                <p:childTnLst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18" dur="5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23" dur="50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28" dur="50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33" dur="50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6" fill="hold">
                      <p:stCondLst>
                        <p:cond delay="indefinite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0" fill="hold">
                      <p:stCondLst>
                        <p:cond delay="indefinite"/>
                      </p:stCondLst>
                      <p:childTnLst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4" fill="hold">
                      <p:stCondLst>
                        <p:cond delay="indefinite"/>
                      </p:stCondLst>
                      <p:childTnLst>
                        <p:par>
                          <p:cTn id="255" fill="hold">
                            <p:stCondLst>
                              <p:cond delay="0"/>
                            </p:stCondLst>
                            <p:childTnLst>
                              <p:par>
                                <p:cTn id="256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8" fill="hold">
                      <p:stCondLst>
                        <p:cond delay="indefinite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4/6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4" name="ZoneTexte 6"/>
          <p:cNvSpPr/>
          <p:nvPr/>
        </p:nvSpPr>
        <p:spPr>
          <a:xfrm>
            <a:off x="180000" y="1044000"/>
            <a:ext cx="900000" cy="456120"/>
          </a:xfrm>
          <a:prstGeom prst="rect">
            <a:avLst/>
          </a:prstGeom>
          <a:solidFill>
            <a:srgbClr val="c0000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2400" spc="-1" strike="noStrike">
                <a:solidFill>
                  <a:srgbClr val="ffffff"/>
                </a:solidFill>
                <a:latin typeface="Calibri"/>
              </a:rPr>
              <a:t>3 375</a:t>
            </a:r>
            <a:endParaRPr b="0" lang="fr-FR" sz="2400" spc="-1" strike="noStrike">
              <a:latin typeface="Arial"/>
            </a:endParaRPr>
          </a:p>
        </p:txBody>
      </p:sp>
      <p:grpSp>
        <p:nvGrpSpPr>
          <p:cNvPr id="325" name="Groupe 10"/>
          <p:cNvGrpSpPr/>
          <p:nvPr/>
        </p:nvGrpSpPr>
        <p:grpSpPr>
          <a:xfrm>
            <a:off x="180000" y="2160000"/>
            <a:ext cx="4100400" cy="3960000"/>
            <a:chOff x="180000" y="2160000"/>
            <a:chExt cx="4100400" cy="3960000"/>
          </a:xfrm>
        </p:grpSpPr>
        <p:grpSp>
          <p:nvGrpSpPr>
            <p:cNvPr id="326" name="Groupe 11"/>
            <p:cNvGrpSpPr/>
            <p:nvPr/>
          </p:nvGrpSpPr>
          <p:grpSpPr>
            <a:xfrm>
              <a:off x="180000" y="2160000"/>
              <a:ext cx="3960360" cy="3960000"/>
              <a:chOff x="180000" y="2160000"/>
              <a:chExt cx="3960360" cy="3960000"/>
            </a:xfrm>
          </p:grpSpPr>
          <p:sp>
            <p:nvSpPr>
              <p:cNvPr id="327" name="Ellipse 15"/>
              <p:cNvSpPr/>
              <p:nvPr/>
            </p:nvSpPr>
            <p:spPr>
              <a:xfrm>
                <a:off x="180000" y="2160000"/>
                <a:ext cx="3960360" cy="3960000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</p:sp>
          <p:grpSp>
            <p:nvGrpSpPr>
              <p:cNvPr id="328" name="Groupe 16"/>
              <p:cNvGrpSpPr/>
              <p:nvPr/>
            </p:nvGrpSpPr>
            <p:grpSpPr>
              <a:xfrm>
                <a:off x="637920" y="2621160"/>
                <a:ext cx="3038040" cy="3037680"/>
                <a:chOff x="637920" y="2621160"/>
                <a:chExt cx="3038040" cy="3037680"/>
              </a:xfrm>
            </p:grpSpPr>
            <p:sp>
              <p:nvSpPr>
                <p:cNvPr id="329" name="Ellipse 17"/>
                <p:cNvSpPr/>
                <p:nvPr/>
              </p:nvSpPr>
              <p:spPr>
                <a:xfrm>
                  <a:off x="637920" y="2621160"/>
                  <a:ext cx="3038040" cy="3037680"/>
                </a:xfrm>
                <a:prstGeom prst="ellipse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  <p:sp>
              <p:nvSpPr>
                <p:cNvPr id="330" name="Ellipse 18"/>
                <p:cNvSpPr/>
                <p:nvPr/>
              </p:nvSpPr>
              <p:spPr>
                <a:xfrm>
                  <a:off x="1144440" y="3127680"/>
                  <a:ext cx="2025000" cy="2024640"/>
                </a:xfrm>
                <a:prstGeom prst="ellipse">
                  <a:avLst/>
                </a:prstGeom>
                <a:solidFill>
                  <a:srgbClr val="00b05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  <p:sp>
              <p:nvSpPr>
                <p:cNvPr id="331" name="Ellipse 19"/>
                <p:cNvSpPr/>
                <p:nvPr/>
              </p:nvSpPr>
              <p:spPr>
                <a:xfrm>
                  <a:off x="1650600" y="3633840"/>
                  <a:ext cx="1012320" cy="1012320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</p:grpSp>
        </p:grpSp>
        <p:sp>
          <p:nvSpPr>
            <p:cNvPr id="332" name="ZoneTexte 12"/>
            <p:cNvSpPr/>
            <p:nvPr/>
          </p:nvSpPr>
          <p:spPr>
            <a:xfrm>
              <a:off x="1757880" y="3701880"/>
              <a:ext cx="2522520" cy="45612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2400" spc="-1" strike="noStrike">
                  <a:solidFill>
                    <a:srgbClr val="ffffff"/>
                  </a:solidFill>
                  <a:latin typeface="Calibri"/>
                </a:rPr>
                <a:t> </a:t>
              </a:r>
              <a:r>
                <a:rPr b="1" lang="fr-FR" sz="2200" spc="-1" strike="noStrike">
                  <a:solidFill>
                    <a:srgbClr val="ffffff"/>
                  </a:solidFill>
                  <a:latin typeface="Calibri"/>
                </a:rPr>
                <a:t>500     250  100  25</a:t>
              </a:r>
              <a:endParaRPr b="0" lang="fr-FR" sz="2200" spc="-1" strike="noStrike">
                <a:latin typeface="Arial"/>
              </a:endParaRPr>
            </a:p>
          </p:txBody>
        </p:sp>
      </p:grpSp>
      <p:grpSp>
        <p:nvGrpSpPr>
          <p:cNvPr id="333" name="Groupe 20"/>
          <p:cNvGrpSpPr/>
          <p:nvPr/>
        </p:nvGrpSpPr>
        <p:grpSpPr>
          <a:xfrm>
            <a:off x="3602520" y="4068720"/>
            <a:ext cx="531360" cy="638280"/>
            <a:chOff x="3602520" y="4068720"/>
            <a:chExt cx="531360" cy="638280"/>
          </a:xfrm>
        </p:grpSpPr>
        <p:sp>
          <p:nvSpPr>
            <p:cNvPr id="334" name="Signe de multiplication 21"/>
            <p:cNvSpPr/>
            <p:nvPr/>
          </p:nvSpPr>
          <p:spPr>
            <a:xfrm>
              <a:off x="3860640" y="4294440"/>
              <a:ext cx="273240" cy="298080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335" name="ZoneTexte 22"/>
            <p:cNvSpPr/>
            <p:nvPr/>
          </p:nvSpPr>
          <p:spPr>
            <a:xfrm>
              <a:off x="3602520" y="4068720"/>
              <a:ext cx="3538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3600" spc="-1" strike="noStrike">
                  <a:solidFill>
                    <a:srgbClr val="000000"/>
                  </a:solidFill>
                  <a:latin typeface="Calibri"/>
                </a:rPr>
                <a:t>?</a:t>
              </a:r>
              <a:endParaRPr b="0" lang="fr-FR" sz="3600" spc="-1" strike="noStrike">
                <a:latin typeface="Arial"/>
              </a:endParaRPr>
            </a:p>
          </p:txBody>
        </p:sp>
      </p:grpSp>
      <p:grpSp>
        <p:nvGrpSpPr>
          <p:cNvPr id="336" name="Groupe 23"/>
          <p:cNvGrpSpPr/>
          <p:nvPr/>
        </p:nvGrpSpPr>
        <p:grpSpPr>
          <a:xfrm>
            <a:off x="1882440" y="4021920"/>
            <a:ext cx="568440" cy="638280"/>
            <a:chOff x="1882440" y="4021920"/>
            <a:chExt cx="568440" cy="638280"/>
          </a:xfrm>
        </p:grpSpPr>
        <p:sp>
          <p:nvSpPr>
            <p:cNvPr id="337" name="Signe de multiplication 24"/>
            <p:cNvSpPr/>
            <p:nvPr/>
          </p:nvSpPr>
          <p:spPr>
            <a:xfrm>
              <a:off x="2178000" y="4180680"/>
              <a:ext cx="272880" cy="298080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338" name="ZoneTexte 25"/>
            <p:cNvSpPr/>
            <p:nvPr/>
          </p:nvSpPr>
          <p:spPr>
            <a:xfrm>
              <a:off x="1882440" y="4021920"/>
              <a:ext cx="3538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3600" spc="-1" strike="noStrike">
                  <a:solidFill>
                    <a:srgbClr val="000000"/>
                  </a:solidFill>
                  <a:latin typeface="Calibri"/>
                </a:rPr>
                <a:t>3</a:t>
              </a:r>
              <a:endParaRPr b="0" lang="fr-FR" sz="3600" spc="-1" strike="noStrike">
                <a:latin typeface="Arial"/>
              </a:endParaRPr>
            </a:p>
          </p:txBody>
        </p:sp>
      </p:grpSp>
      <p:grpSp>
        <p:nvGrpSpPr>
          <p:cNvPr id="339" name="Groupe 26"/>
          <p:cNvGrpSpPr/>
          <p:nvPr/>
        </p:nvGrpSpPr>
        <p:grpSpPr>
          <a:xfrm>
            <a:off x="2282040" y="3211560"/>
            <a:ext cx="568800" cy="638280"/>
            <a:chOff x="2282040" y="3211560"/>
            <a:chExt cx="568800" cy="638280"/>
          </a:xfrm>
        </p:grpSpPr>
        <p:sp>
          <p:nvSpPr>
            <p:cNvPr id="340" name="Signe de multiplication 27"/>
            <p:cNvSpPr/>
            <p:nvPr/>
          </p:nvSpPr>
          <p:spPr>
            <a:xfrm>
              <a:off x="2577960" y="3370680"/>
              <a:ext cx="272880" cy="298080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341" name="ZoneTexte 28"/>
            <p:cNvSpPr/>
            <p:nvPr/>
          </p:nvSpPr>
          <p:spPr>
            <a:xfrm>
              <a:off x="2282040" y="3211560"/>
              <a:ext cx="35424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3600" spc="-1" strike="noStrike">
                  <a:solidFill>
                    <a:srgbClr val="000000"/>
                  </a:solidFill>
                  <a:latin typeface="Calibri"/>
                </a:rPr>
                <a:t>?</a:t>
              </a:r>
              <a:endParaRPr b="0" lang="fr-FR" sz="3600" spc="-1" strike="noStrike">
                <a:latin typeface="Arial"/>
              </a:endParaRPr>
            </a:p>
          </p:txBody>
        </p:sp>
      </p:grpSp>
      <p:grpSp>
        <p:nvGrpSpPr>
          <p:cNvPr id="342" name="Groupe 29"/>
          <p:cNvGrpSpPr/>
          <p:nvPr/>
        </p:nvGrpSpPr>
        <p:grpSpPr>
          <a:xfrm>
            <a:off x="2869920" y="4578120"/>
            <a:ext cx="531360" cy="638280"/>
            <a:chOff x="2869920" y="4578120"/>
            <a:chExt cx="531360" cy="638280"/>
          </a:xfrm>
        </p:grpSpPr>
        <p:sp>
          <p:nvSpPr>
            <p:cNvPr id="343" name="Signe de multiplication 30"/>
            <p:cNvSpPr/>
            <p:nvPr/>
          </p:nvSpPr>
          <p:spPr>
            <a:xfrm>
              <a:off x="3128040" y="4803480"/>
              <a:ext cx="273240" cy="298080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344" name="ZoneTexte 31"/>
            <p:cNvSpPr/>
            <p:nvPr/>
          </p:nvSpPr>
          <p:spPr>
            <a:xfrm>
              <a:off x="2869920" y="4578120"/>
              <a:ext cx="3538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3600" spc="-1" strike="noStrike">
                  <a:solidFill>
                    <a:srgbClr val="000000"/>
                  </a:solidFill>
                  <a:latin typeface="Calibri"/>
                </a:rPr>
                <a:t>?</a:t>
              </a:r>
              <a:endParaRPr b="0" lang="fr-FR" sz="3600" spc="-1" strike="noStrike">
                <a:latin typeface="Arial"/>
              </a:endParaRPr>
            </a:p>
          </p:txBody>
        </p:sp>
      </p:grpSp>
      <p:sp>
        <p:nvSpPr>
          <p:cNvPr id="345" name="ZoneTexte 32"/>
          <p:cNvSpPr/>
          <p:nvPr/>
        </p:nvSpPr>
        <p:spPr>
          <a:xfrm>
            <a:off x="180000" y="1500120"/>
            <a:ext cx="658944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2060"/>
                </a:solidFill>
                <a:latin typeface="Calibri"/>
              </a:rPr>
              <a:t>= 6×500 + …×250 + …×100 + …×25 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346" name=""/>
          <p:cNvSpPr/>
          <p:nvPr/>
        </p:nvSpPr>
        <p:spPr>
          <a:xfrm flipV="1">
            <a:off x="450252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347" name="Titre 4"/>
          <p:cNvSpPr txBox="1"/>
          <p:nvPr/>
        </p:nvSpPr>
        <p:spPr>
          <a:xfrm>
            <a:off x="511200" y="429840"/>
            <a:ext cx="2873160" cy="6505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56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Complète pour avoir le score indiqué. 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48" name="ZoneTexte 69"/>
          <p:cNvSpPr/>
          <p:nvPr/>
        </p:nvSpPr>
        <p:spPr>
          <a:xfrm>
            <a:off x="4653720" y="1827000"/>
            <a:ext cx="4566600" cy="699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Estimation :</a:t>
            </a:r>
            <a:endParaRPr b="0" lang="fr-FR" sz="4000" spc="-1" strike="noStrike">
              <a:latin typeface="Arial"/>
            </a:endParaRPr>
          </a:p>
        </p:txBody>
      </p:sp>
      <p:grpSp>
        <p:nvGrpSpPr>
          <p:cNvPr id="349" name="Groupe 13"/>
          <p:cNvGrpSpPr/>
          <p:nvPr/>
        </p:nvGrpSpPr>
        <p:grpSpPr>
          <a:xfrm>
            <a:off x="4474440" y="3647880"/>
            <a:ext cx="4202280" cy="2042640"/>
            <a:chOff x="4474440" y="3647880"/>
            <a:chExt cx="4202280" cy="2042640"/>
          </a:xfrm>
        </p:grpSpPr>
        <p:sp>
          <p:nvSpPr>
            <p:cNvPr id="350" name="Rectangle 56"/>
            <p:cNvSpPr/>
            <p:nvPr/>
          </p:nvSpPr>
          <p:spPr>
            <a:xfrm>
              <a:off x="4474440" y="4393440"/>
              <a:ext cx="90252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351" name="Rectangle 57"/>
            <p:cNvSpPr/>
            <p:nvPr/>
          </p:nvSpPr>
          <p:spPr>
            <a:xfrm>
              <a:off x="5077440" y="3651840"/>
              <a:ext cx="902520" cy="739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4400" spc="-1" strike="noStrike">
                  <a:solidFill>
                    <a:srgbClr val="c00000"/>
                  </a:solidFill>
                  <a:latin typeface="Aptos"/>
                  <a:ea typeface="DejaVu Sans"/>
                </a:rPr>
                <a:t>D</a:t>
              </a:r>
              <a:endParaRPr b="0" lang="fr-FR" sz="4400" spc="-1" strike="noStrike">
                <a:latin typeface="Arial"/>
              </a:endParaRPr>
            </a:p>
          </p:txBody>
        </p:sp>
        <p:sp>
          <p:nvSpPr>
            <p:cNvPr id="352" name="Rectangle 64"/>
            <p:cNvSpPr/>
            <p:nvPr/>
          </p:nvSpPr>
          <p:spPr>
            <a:xfrm>
              <a:off x="5981400" y="3651840"/>
              <a:ext cx="902520" cy="739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4400" spc="-1" strike="noStrike">
                  <a:solidFill>
                    <a:srgbClr val="0070c0"/>
                  </a:solidFill>
                  <a:latin typeface="Aptos"/>
                  <a:ea typeface="DejaVu Sans"/>
                </a:rPr>
                <a:t>U</a:t>
              </a:r>
              <a:endParaRPr b="0" lang="fr-FR" sz="4400" spc="-1" strike="noStrike">
                <a:latin typeface="Arial"/>
              </a:endParaRPr>
            </a:p>
          </p:txBody>
        </p:sp>
        <p:sp>
          <p:nvSpPr>
            <p:cNvPr id="353" name="Rectangle 65"/>
            <p:cNvSpPr/>
            <p:nvPr/>
          </p:nvSpPr>
          <p:spPr>
            <a:xfrm>
              <a:off x="5078520" y="4391640"/>
              <a:ext cx="90252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354" name="Rectangle 66"/>
            <p:cNvSpPr/>
            <p:nvPr/>
          </p:nvSpPr>
          <p:spPr>
            <a:xfrm>
              <a:off x="5981400" y="4393440"/>
              <a:ext cx="90252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355" name="Rectangle 67"/>
            <p:cNvSpPr/>
            <p:nvPr/>
          </p:nvSpPr>
          <p:spPr>
            <a:xfrm>
              <a:off x="6868080" y="3647880"/>
              <a:ext cx="902520" cy="7398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2916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200" spc="-1" strike="noStrike">
                  <a:solidFill>
                    <a:srgbClr val="747474"/>
                  </a:solidFill>
                  <a:latin typeface="Aptos"/>
                  <a:ea typeface="DejaVu Sans"/>
                </a:rPr>
                <a:t>dixièmes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356" name="Rectangle 68"/>
            <p:cNvSpPr/>
            <p:nvPr/>
          </p:nvSpPr>
          <p:spPr>
            <a:xfrm>
              <a:off x="7773840" y="3651840"/>
              <a:ext cx="902520" cy="739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2916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200" spc="-1" strike="noStrike">
                  <a:solidFill>
                    <a:srgbClr val="747474"/>
                  </a:solidFill>
                  <a:latin typeface="Aptos"/>
                  <a:ea typeface="DejaVu Sans"/>
                </a:rPr>
                <a:t>centièmes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357" name="Rectangle 69"/>
            <p:cNvSpPr/>
            <p:nvPr/>
          </p:nvSpPr>
          <p:spPr>
            <a:xfrm>
              <a:off x="6869520" y="4393440"/>
              <a:ext cx="90288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358" name="Rectangle 70"/>
            <p:cNvSpPr/>
            <p:nvPr/>
          </p:nvSpPr>
          <p:spPr>
            <a:xfrm>
              <a:off x="7772040" y="4393440"/>
              <a:ext cx="90252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endParaRPr b="0" lang="fr-FR" sz="180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80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359" name="ZoneTexte 70"/>
            <p:cNvSpPr/>
            <p:nvPr/>
          </p:nvSpPr>
          <p:spPr>
            <a:xfrm>
              <a:off x="6693480" y="4188960"/>
              <a:ext cx="696600" cy="8208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80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,</a:t>
              </a:r>
              <a:endParaRPr b="0" lang="fr-FR" sz="4800" spc="-1" strike="noStrike">
                <a:latin typeface="Arial"/>
              </a:endParaRPr>
            </a:p>
          </p:txBody>
        </p:sp>
        <mc:AlternateContent>
          <mc:Choice xmlns:a14="http://schemas.microsoft.com/office/drawing/2010/main" Requires="a14">
            <p:sp>
              <p:nvSpPr>
                <p:cNvPr id="360" name="ZoneTexte 71"/>
                <p:cNvSpPr txBox="1"/>
                <p:nvPr/>
              </p:nvSpPr>
              <p:spPr>
                <a:xfrm>
                  <a:off x="7071120" y="3935520"/>
                  <a:ext cx="551880" cy="37044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0,1</m:t>
                      </m:r>
                    </m:oMath>
                  </a14:m>
                </a:p>
              </p:txBody>
            </p:sp>
          </mc:Choice>
          <mc:Fallback/>
        </mc:AlternateContent>
        <mc:AlternateContent>
          <mc:Choice xmlns:a14="http://schemas.microsoft.com/office/drawing/2010/main" Requires="a14">
            <p:sp>
              <p:nvSpPr>
                <p:cNvPr id="361" name="ZoneTexte 72"/>
                <p:cNvSpPr txBox="1"/>
                <p:nvPr/>
              </p:nvSpPr>
              <p:spPr>
                <a:xfrm>
                  <a:off x="7904880" y="3950640"/>
                  <a:ext cx="707040" cy="37008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0,01</m:t>
                      </m:r>
                    </m:oMath>
                  </a14:m>
                </a:p>
              </p:txBody>
            </p:sp>
          </mc:Choice>
          <mc:Fallback/>
        </mc:AlternateContent>
        <p:sp>
          <p:nvSpPr>
            <p:cNvPr id="362" name="ZoneTexte 73"/>
            <p:cNvSpPr/>
            <p:nvPr/>
          </p:nvSpPr>
          <p:spPr>
            <a:xfrm>
              <a:off x="6677280" y="4767120"/>
              <a:ext cx="696600" cy="8208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80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,</a:t>
              </a:r>
              <a:endParaRPr b="0" lang="fr-FR" sz="4800" spc="-1" strike="noStrike">
                <a:latin typeface="Arial"/>
              </a:endParaRPr>
            </a:p>
          </p:txBody>
        </p:sp>
        <p:sp>
          <p:nvSpPr>
            <p:cNvPr id="363" name="Rectangle 71"/>
            <p:cNvSpPr/>
            <p:nvPr/>
          </p:nvSpPr>
          <p:spPr>
            <a:xfrm>
              <a:off x="7773840" y="4402440"/>
              <a:ext cx="90288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</p:txBody>
        </p:sp>
      </p:grpSp>
      <p:sp>
        <p:nvSpPr>
          <p:cNvPr id="364" name=""/>
          <p:cNvSpPr/>
          <p:nvPr/>
        </p:nvSpPr>
        <p:spPr>
          <a:xfrm>
            <a:off x="4473720" y="5681880"/>
            <a:ext cx="4197600" cy="9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365" name="ZoneTexte 74"/>
          <p:cNvSpPr/>
          <p:nvPr/>
        </p:nvSpPr>
        <p:spPr>
          <a:xfrm>
            <a:off x="4662720" y="918000"/>
            <a:ext cx="469584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84,56 – 23,17 = …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366" name="ZoneTexte 75"/>
          <p:cNvSpPr/>
          <p:nvPr/>
        </p:nvSpPr>
        <p:spPr>
          <a:xfrm>
            <a:off x="4776120" y="2558160"/>
            <a:ext cx="2766600" cy="699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85 – 23 = …</a:t>
            </a:r>
            <a:endParaRPr b="0" lang="fr-FR" sz="40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262" dur="indefinite" restart="never" nodeType="tmRoot">
          <p:childTnLst>
            <p:seq>
              <p:cTn id="263" dur="indefinite" nodeType="mainSeq">
                <p:childTnLst>
                  <p:par>
                    <p:cTn id="264" fill="hold">
                      <p:stCondLst>
                        <p:cond delay="indefinite"/>
                      </p:stCondLst>
                      <p:childTnLst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68" dur="500"/>
                                        <p:tgtEl>
                                          <p:spTgt spid="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73" dur="500"/>
                                        <p:tgtEl>
                                          <p:spTgt spid="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4" fill="hold">
                      <p:stCondLst>
                        <p:cond delay="indefinite"/>
                      </p:stCondLst>
                      <p:childTnLst>
                        <p:par>
                          <p:cTn id="275" fill="hold">
                            <p:stCondLst>
                              <p:cond delay="0"/>
                            </p:stCondLst>
                            <p:childTnLst>
                              <p:par>
                                <p:cTn id="276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78" dur="500"/>
                                        <p:tgtEl>
                                          <p:spTgt spid="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9" fill="hold">
                      <p:stCondLst>
                        <p:cond delay="indefinite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83" dur="500"/>
                                        <p:tgtEl>
                                          <p:spTgt spid="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4" fill="hold">
                      <p:stCondLst>
                        <p:cond delay="indefinite"/>
                      </p:stCondLst>
                      <p:childTnLst>
                        <p:par>
                          <p:cTn id="285" fill="hold">
                            <p:stCondLst>
                              <p:cond delay="0"/>
                            </p:stCondLst>
                            <p:childTnLst>
                              <p:par>
                                <p:cTn id="286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88" dur="500"/>
                                        <p:tgtEl>
                                          <p:spTgt spid="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9" fill="hold">
                      <p:stCondLst>
                        <p:cond delay="indefinite"/>
                      </p:stCondLst>
                      <p:childTnLst>
                        <p:par>
                          <p:cTn id="290" fill="hold">
                            <p:stCondLst>
                              <p:cond delay="0"/>
                            </p:stCondLst>
                            <p:childTnLst>
                              <p:par>
                                <p:cTn id="291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93" dur="500"/>
                                        <p:tgtEl>
                                          <p:spTgt spid="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4" fill="hold">
                      <p:stCondLst>
                        <p:cond delay="indefinite"/>
                      </p:stCondLst>
                      <p:childTnLst>
                        <p:par>
                          <p:cTn id="295" fill="hold">
                            <p:stCondLst>
                              <p:cond delay="0"/>
                            </p:stCondLst>
                            <p:childTnLst>
                              <p:par>
                                <p:cTn id="296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8" fill="hold">
                      <p:stCondLst>
                        <p:cond delay="indefinite"/>
                      </p:stCondLst>
                      <p:childTnLst>
                        <p:par>
                          <p:cTn id="299" fill="hold">
                            <p:stCondLst>
                              <p:cond delay="0"/>
                            </p:stCondLst>
                            <p:childTnLst>
                              <p:par>
                                <p:cTn id="300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PlaceHolder 1"/>
          <p:cNvSpPr>
            <a:spLocks noGrp="1"/>
          </p:cNvSpPr>
          <p:nvPr>
            <p:ph type="title"/>
          </p:nvPr>
        </p:nvSpPr>
        <p:spPr>
          <a:xfrm>
            <a:off x="510840" y="429480"/>
            <a:ext cx="8386920" cy="42876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68000"/>
          </a:bodyPr>
          <a:p>
            <a:pPr indent="0">
              <a:lnSpc>
                <a:spcPct val="90000"/>
              </a:lnSpc>
              <a:buNone/>
            </a:pPr>
            <a:r>
              <a:rPr b="1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8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4/6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9" name="ZoneTexte 6"/>
          <p:cNvSpPr/>
          <p:nvPr/>
        </p:nvSpPr>
        <p:spPr>
          <a:xfrm>
            <a:off x="180000" y="1044000"/>
            <a:ext cx="900000" cy="456120"/>
          </a:xfrm>
          <a:prstGeom prst="rect">
            <a:avLst/>
          </a:prstGeom>
          <a:solidFill>
            <a:srgbClr val="c0000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2400" spc="-1" strike="noStrike">
                <a:solidFill>
                  <a:srgbClr val="ffffff"/>
                </a:solidFill>
                <a:latin typeface="Calibri"/>
              </a:rPr>
              <a:t>3 375</a:t>
            </a:r>
            <a:endParaRPr b="0" lang="fr-FR" sz="2400" spc="-1" strike="noStrike">
              <a:latin typeface="Arial"/>
            </a:endParaRPr>
          </a:p>
        </p:txBody>
      </p:sp>
      <p:grpSp>
        <p:nvGrpSpPr>
          <p:cNvPr id="370" name="Groupe 10"/>
          <p:cNvGrpSpPr/>
          <p:nvPr/>
        </p:nvGrpSpPr>
        <p:grpSpPr>
          <a:xfrm>
            <a:off x="180000" y="2160000"/>
            <a:ext cx="4100400" cy="3960000"/>
            <a:chOff x="180000" y="2160000"/>
            <a:chExt cx="4100400" cy="3960000"/>
          </a:xfrm>
        </p:grpSpPr>
        <p:grpSp>
          <p:nvGrpSpPr>
            <p:cNvPr id="371" name="Groupe 11"/>
            <p:cNvGrpSpPr/>
            <p:nvPr/>
          </p:nvGrpSpPr>
          <p:grpSpPr>
            <a:xfrm>
              <a:off x="180000" y="2160000"/>
              <a:ext cx="3960360" cy="3960000"/>
              <a:chOff x="180000" y="2160000"/>
              <a:chExt cx="3960360" cy="3960000"/>
            </a:xfrm>
          </p:grpSpPr>
          <p:sp>
            <p:nvSpPr>
              <p:cNvPr id="372" name="Ellipse 15"/>
              <p:cNvSpPr/>
              <p:nvPr/>
            </p:nvSpPr>
            <p:spPr>
              <a:xfrm>
                <a:off x="180000" y="2160000"/>
                <a:ext cx="3960360" cy="3960000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</p:sp>
          <p:grpSp>
            <p:nvGrpSpPr>
              <p:cNvPr id="373" name="Groupe 16"/>
              <p:cNvGrpSpPr/>
              <p:nvPr/>
            </p:nvGrpSpPr>
            <p:grpSpPr>
              <a:xfrm>
                <a:off x="637920" y="2621160"/>
                <a:ext cx="3038040" cy="3037680"/>
                <a:chOff x="637920" y="2621160"/>
                <a:chExt cx="3038040" cy="3037680"/>
              </a:xfrm>
            </p:grpSpPr>
            <p:sp>
              <p:nvSpPr>
                <p:cNvPr id="374" name="Ellipse 17"/>
                <p:cNvSpPr/>
                <p:nvPr/>
              </p:nvSpPr>
              <p:spPr>
                <a:xfrm>
                  <a:off x="637920" y="2621160"/>
                  <a:ext cx="3038040" cy="3037680"/>
                </a:xfrm>
                <a:prstGeom prst="ellipse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  <p:sp>
              <p:nvSpPr>
                <p:cNvPr id="375" name="Ellipse 18"/>
                <p:cNvSpPr/>
                <p:nvPr/>
              </p:nvSpPr>
              <p:spPr>
                <a:xfrm>
                  <a:off x="1144440" y="3127680"/>
                  <a:ext cx="2025000" cy="2024640"/>
                </a:xfrm>
                <a:prstGeom prst="ellipse">
                  <a:avLst/>
                </a:prstGeom>
                <a:solidFill>
                  <a:srgbClr val="00b05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  <p:sp>
              <p:nvSpPr>
                <p:cNvPr id="376" name="Ellipse 19"/>
                <p:cNvSpPr/>
                <p:nvPr/>
              </p:nvSpPr>
              <p:spPr>
                <a:xfrm>
                  <a:off x="1650600" y="3633840"/>
                  <a:ext cx="1012320" cy="1012320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</p:grpSp>
        </p:grpSp>
        <p:sp>
          <p:nvSpPr>
            <p:cNvPr id="377" name="ZoneTexte 12"/>
            <p:cNvSpPr/>
            <p:nvPr/>
          </p:nvSpPr>
          <p:spPr>
            <a:xfrm>
              <a:off x="1757880" y="3701880"/>
              <a:ext cx="2522520" cy="45612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2400" spc="-1" strike="noStrike">
                  <a:solidFill>
                    <a:srgbClr val="ffffff"/>
                  </a:solidFill>
                  <a:latin typeface="Calibri"/>
                  <a:ea typeface="Microsoft YaHei"/>
                </a:rPr>
                <a:t> </a:t>
              </a:r>
              <a:r>
                <a:rPr b="1" lang="fr-FR" sz="2200" spc="-1" strike="noStrike">
                  <a:solidFill>
                    <a:srgbClr val="ffffff"/>
                  </a:solidFill>
                  <a:latin typeface="Calibri"/>
                </a:rPr>
                <a:t>500     250  100  25</a:t>
              </a:r>
              <a:endParaRPr b="0" lang="fr-FR" sz="2200" spc="-1" strike="noStrike">
                <a:latin typeface="Arial"/>
              </a:endParaRPr>
            </a:p>
          </p:txBody>
        </p:sp>
      </p:grpSp>
      <p:grpSp>
        <p:nvGrpSpPr>
          <p:cNvPr id="378" name="Groupe 20"/>
          <p:cNvGrpSpPr/>
          <p:nvPr/>
        </p:nvGrpSpPr>
        <p:grpSpPr>
          <a:xfrm>
            <a:off x="3602520" y="4068720"/>
            <a:ext cx="531360" cy="638280"/>
            <a:chOff x="3602520" y="4068720"/>
            <a:chExt cx="531360" cy="638280"/>
          </a:xfrm>
        </p:grpSpPr>
        <p:sp>
          <p:nvSpPr>
            <p:cNvPr id="379" name="Signe de multiplication 21"/>
            <p:cNvSpPr/>
            <p:nvPr/>
          </p:nvSpPr>
          <p:spPr>
            <a:xfrm>
              <a:off x="3860640" y="4294440"/>
              <a:ext cx="273240" cy="298080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380" name="ZoneTexte 22"/>
            <p:cNvSpPr/>
            <p:nvPr/>
          </p:nvSpPr>
          <p:spPr>
            <a:xfrm>
              <a:off x="3602520" y="4068720"/>
              <a:ext cx="3538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3600" spc="-1" strike="noStrike">
                  <a:solidFill>
                    <a:srgbClr val="000000"/>
                  </a:solidFill>
                  <a:latin typeface="Calibri"/>
                </a:rPr>
                <a:t>1</a:t>
              </a:r>
              <a:endParaRPr b="0" lang="fr-FR" sz="3600" spc="-1" strike="noStrike">
                <a:latin typeface="Arial"/>
              </a:endParaRPr>
            </a:p>
          </p:txBody>
        </p:sp>
      </p:grpSp>
      <p:grpSp>
        <p:nvGrpSpPr>
          <p:cNvPr id="381" name="Groupe 23"/>
          <p:cNvGrpSpPr/>
          <p:nvPr/>
        </p:nvGrpSpPr>
        <p:grpSpPr>
          <a:xfrm>
            <a:off x="1882440" y="4021920"/>
            <a:ext cx="568440" cy="638280"/>
            <a:chOff x="1882440" y="4021920"/>
            <a:chExt cx="568440" cy="638280"/>
          </a:xfrm>
        </p:grpSpPr>
        <p:sp>
          <p:nvSpPr>
            <p:cNvPr id="382" name="Signe de multiplication 24"/>
            <p:cNvSpPr/>
            <p:nvPr/>
          </p:nvSpPr>
          <p:spPr>
            <a:xfrm>
              <a:off x="2178000" y="4180680"/>
              <a:ext cx="272880" cy="298080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383" name="ZoneTexte 25"/>
            <p:cNvSpPr/>
            <p:nvPr/>
          </p:nvSpPr>
          <p:spPr>
            <a:xfrm>
              <a:off x="1882440" y="4021920"/>
              <a:ext cx="3538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3600" spc="-1" strike="noStrike">
                  <a:solidFill>
                    <a:srgbClr val="000000"/>
                  </a:solidFill>
                  <a:latin typeface="Calibri"/>
                </a:rPr>
                <a:t>3</a:t>
              </a:r>
              <a:endParaRPr b="0" lang="fr-FR" sz="3600" spc="-1" strike="noStrike">
                <a:latin typeface="Arial"/>
              </a:endParaRPr>
            </a:p>
          </p:txBody>
        </p:sp>
      </p:grpSp>
      <p:grpSp>
        <p:nvGrpSpPr>
          <p:cNvPr id="384" name="Groupe 26"/>
          <p:cNvGrpSpPr/>
          <p:nvPr/>
        </p:nvGrpSpPr>
        <p:grpSpPr>
          <a:xfrm>
            <a:off x="2282040" y="3211560"/>
            <a:ext cx="568800" cy="638280"/>
            <a:chOff x="2282040" y="3211560"/>
            <a:chExt cx="568800" cy="638280"/>
          </a:xfrm>
        </p:grpSpPr>
        <p:sp>
          <p:nvSpPr>
            <p:cNvPr id="385" name="Signe de multiplication 27"/>
            <p:cNvSpPr/>
            <p:nvPr/>
          </p:nvSpPr>
          <p:spPr>
            <a:xfrm>
              <a:off x="2577960" y="3370680"/>
              <a:ext cx="272880" cy="298080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386" name="ZoneTexte 28"/>
            <p:cNvSpPr/>
            <p:nvPr/>
          </p:nvSpPr>
          <p:spPr>
            <a:xfrm>
              <a:off x="2282040" y="3211560"/>
              <a:ext cx="35424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3600" spc="-1" strike="noStrike">
                  <a:solidFill>
                    <a:srgbClr val="000000"/>
                  </a:solidFill>
                  <a:latin typeface="Calibri"/>
                </a:rPr>
                <a:t>1</a:t>
              </a:r>
              <a:endParaRPr b="0" lang="fr-FR" sz="3600" spc="-1" strike="noStrike">
                <a:latin typeface="Arial"/>
              </a:endParaRPr>
            </a:p>
          </p:txBody>
        </p:sp>
      </p:grpSp>
      <p:grpSp>
        <p:nvGrpSpPr>
          <p:cNvPr id="387" name="Groupe 29"/>
          <p:cNvGrpSpPr/>
          <p:nvPr/>
        </p:nvGrpSpPr>
        <p:grpSpPr>
          <a:xfrm>
            <a:off x="2869920" y="4578120"/>
            <a:ext cx="531360" cy="638280"/>
            <a:chOff x="2869920" y="4578120"/>
            <a:chExt cx="531360" cy="638280"/>
          </a:xfrm>
        </p:grpSpPr>
        <p:sp>
          <p:nvSpPr>
            <p:cNvPr id="388" name="Signe de multiplication 30"/>
            <p:cNvSpPr/>
            <p:nvPr/>
          </p:nvSpPr>
          <p:spPr>
            <a:xfrm>
              <a:off x="3128040" y="4803480"/>
              <a:ext cx="273240" cy="298080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389" name="ZoneTexte 31"/>
            <p:cNvSpPr/>
            <p:nvPr/>
          </p:nvSpPr>
          <p:spPr>
            <a:xfrm>
              <a:off x="2869920" y="4578120"/>
              <a:ext cx="3538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3600" spc="-1" strike="noStrike">
                  <a:solidFill>
                    <a:srgbClr val="000000"/>
                  </a:solidFill>
                  <a:latin typeface="Calibri"/>
                </a:rPr>
                <a:t>1</a:t>
              </a:r>
              <a:endParaRPr b="0" lang="fr-FR" sz="3600" spc="-1" strike="noStrike">
                <a:latin typeface="Arial"/>
              </a:endParaRPr>
            </a:p>
          </p:txBody>
        </p:sp>
      </p:grpSp>
      <p:sp>
        <p:nvSpPr>
          <p:cNvPr id="390" name="ZoneTexte 32"/>
          <p:cNvSpPr/>
          <p:nvPr/>
        </p:nvSpPr>
        <p:spPr>
          <a:xfrm>
            <a:off x="180000" y="1500120"/>
            <a:ext cx="414000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2060"/>
                </a:solidFill>
                <a:latin typeface="Calibri"/>
              </a:rPr>
              <a:t>= 6×500+ </a:t>
            </a:r>
            <a:r>
              <a:rPr b="1" lang="fr-FR" sz="2400" spc="-1" strike="noStrike">
                <a:solidFill>
                  <a:srgbClr val="00b050"/>
                </a:solidFill>
                <a:latin typeface="Calibri"/>
              </a:rPr>
              <a:t>1</a:t>
            </a:r>
            <a:r>
              <a:rPr b="0" lang="fr-FR" sz="2400" spc="-1" strike="noStrike">
                <a:solidFill>
                  <a:srgbClr val="002060"/>
                </a:solidFill>
                <a:latin typeface="Calibri"/>
              </a:rPr>
              <a:t>×250+ </a:t>
            </a:r>
            <a:r>
              <a:rPr b="1" lang="fr-FR" sz="2400" spc="-1" strike="noStrike">
                <a:solidFill>
                  <a:srgbClr val="00b050"/>
                </a:solidFill>
                <a:latin typeface="Calibri"/>
              </a:rPr>
              <a:t>1</a:t>
            </a:r>
            <a:r>
              <a:rPr b="0" lang="fr-FR" sz="2400" spc="-1" strike="noStrike">
                <a:solidFill>
                  <a:srgbClr val="002060"/>
                </a:solidFill>
                <a:latin typeface="Calibri"/>
              </a:rPr>
              <a:t>×100 + </a:t>
            </a:r>
            <a:r>
              <a:rPr b="1" lang="fr-FR" sz="2400" spc="-1" strike="noStrike">
                <a:solidFill>
                  <a:srgbClr val="00b050"/>
                </a:solidFill>
                <a:latin typeface="Calibri"/>
              </a:rPr>
              <a:t>1</a:t>
            </a:r>
            <a:r>
              <a:rPr b="0" lang="fr-FR" sz="2400" spc="-1" strike="noStrike">
                <a:solidFill>
                  <a:srgbClr val="002060"/>
                </a:solidFill>
                <a:latin typeface="Calibri"/>
              </a:rPr>
              <a:t>×25 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391" name=""/>
          <p:cNvSpPr/>
          <p:nvPr/>
        </p:nvSpPr>
        <p:spPr>
          <a:xfrm flipV="1">
            <a:off x="450252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392" name="ZoneTexte 76"/>
          <p:cNvSpPr/>
          <p:nvPr/>
        </p:nvSpPr>
        <p:spPr>
          <a:xfrm>
            <a:off x="4653000" y="1800000"/>
            <a:ext cx="4566600" cy="699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85 – 23 = …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393" name="ZoneTexte 77"/>
          <p:cNvSpPr/>
          <p:nvPr/>
        </p:nvSpPr>
        <p:spPr>
          <a:xfrm>
            <a:off x="6633000" y="1800000"/>
            <a:ext cx="105264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62</a:t>
            </a:r>
            <a:endParaRPr b="0" lang="fr-FR" sz="4000" spc="-1" strike="noStrike">
              <a:latin typeface="Arial"/>
            </a:endParaRPr>
          </a:p>
        </p:txBody>
      </p:sp>
      <p:grpSp>
        <p:nvGrpSpPr>
          <p:cNvPr id="394" name="Groupe 14"/>
          <p:cNvGrpSpPr/>
          <p:nvPr/>
        </p:nvGrpSpPr>
        <p:grpSpPr>
          <a:xfrm>
            <a:off x="4473720" y="3620880"/>
            <a:ext cx="4202280" cy="2042640"/>
            <a:chOff x="4473720" y="3620880"/>
            <a:chExt cx="4202280" cy="2042640"/>
          </a:xfrm>
        </p:grpSpPr>
        <p:sp>
          <p:nvSpPr>
            <p:cNvPr id="395" name="Rectangle 72"/>
            <p:cNvSpPr/>
            <p:nvPr/>
          </p:nvSpPr>
          <p:spPr>
            <a:xfrm>
              <a:off x="4473720" y="4366440"/>
              <a:ext cx="90252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-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396" name="Rectangle 73"/>
            <p:cNvSpPr/>
            <p:nvPr/>
          </p:nvSpPr>
          <p:spPr>
            <a:xfrm>
              <a:off x="5076720" y="3624840"/>
              <a:ext cx="902520" cy="739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4400" spc="-1" strike="noStrike">
                  <a:solidFill>
                    <a:srgbClr val="c00000"/>
                  </a:solidFill>
                  <a:latin typeface="Aptos"/>
                  <a:ea typeface="DejaVu Sans"/>
                </a:rPr>
                <a:t>D</a:t>
              </a:r>
              <a:endParaRPr b="0" lang="fr-FR" sz="4400" spc="-1" strike="noStrike">
                <a:latin typeface="Arial"/>
              </a:endParaRPr>
            </a:p>
          </p:txBody>
        </p:sp>
        <p:sp>
          <p:nvSpPr>
            <p:cNvPr id="397" name="Rectangle 74"/>
            <p:cNvSpPr/>
            <p:nvPr/>
          </p:nvSpPr>
          <p:spPr>
            <a:xfrm>
              <a:off x="5980680" y="3624840"/>
              <a:ext cx="902520" cy="739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4400" spc="-1" strike="noStrike">
                  <a:solidFill>
                    <a:srgbClr val="0070c0"/>
                  </a:solidFill>
                  <a:latin typeface="Aptos"/>
                  <a:ea typeface="DejaVu Sans"/>
                </a:rPr>
                <a:t>U</a:t>
              </a:r>
              <a:endParaRPr b="0" lang="fr-FR" sz="4400" spc="-1" strike="noStrike">
                <a:latin typeface="Arial"/>
              </a:endParaRPr>
            </a:p>
          </p:txBody>
        </p:sp>
        <p:sp>
          <p:nvSpPr>
            <p:cNvPr id="398" name="Rectangle 75"/>
            <p:cNvSpPr/>
            <p:nvPr/>
          </p:nvSpPr>
          <p:spPr>
            <a:xfrm>
              <a:off x="5077800" y="4364640"/>
              <a:ext cx="90252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8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2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399" name="Rectangle 76"/>
            <p:cNvSpPr/>
            <p:nvPr/>
          </p:nvSpPr>
          <p:spPr>
            <a:xfrm>
              <a:off x="5980680" y="4366440"/>
              <a:ext cx="90252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4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3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400" name="Rectangle 77"/>
            <p:cNvSpPr/>
            <p:nvPr/>
          </p:nvSpPr>
          <p:spPr>
            <a:xfrm>
              <a:off x="6867360" y="3620880"/>
              <a:ext cx="902520" cy="7398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2916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200" spc="-1" strike="noStrike">
                  <a:solidFill>
                    <a:srgbClr val="747474"/>
                  </a:solidFill>
                  <a:latin typeface="Aptos"/>
                  <a:ea typeface="DejaVu Sans"/>
                </a:rPr>
                <a:t>dixièmes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401" name="Rectangle 78"/>
            <p:cNvSpPr/>
            <p:nvPr/>
          </p:nvSpPr>
          <p:spPr>
            <a:xfrm>
              <a:off x="7773120" y="3624840"/>
              <a:ext cx="902520" cy="739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2916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200" spc="-1" strike="noStrike">
                  <a:solidFill>
                    <a:srgbClr val="747474"/>
                  </a:solidFill>
                  <a:latin typeface="Aptos"/>
                  <a:ea typeface="DejaVu Sans"/>
                </a:rPr>
                <a:t>centièmes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402" name="Rectangle 79"/>
            <p:cNvSpPr/>
            <p:nvPr/>
          </p:nvSpPr>
          <p:spPr>
            <a:xfrm>
              <a:off x="6868800" y="4366440"/>
              <a:ext cx="90288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5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1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403" name="Rectangle 80"/>
            <p:cNvSpPr/>
            <p:nvPr/>
          </p:nvSpPr>
          <p:spPr>
            <a:xfrm>
              <a:off x="7771320" y="4366440"/>
              <a:ext cx="90252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endParaRPr b="0" lang="fr-FR" sz="180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80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404" name="ZoneTexte 78"/>
            <p:cNvSpPr/>
            <p:nvPr/>
          </p:nvSpPr>
          <p:spPr>
            <a:xfrm>
              <a:off x="6692760" y="4161960"/>
              <a:ext cx="696600" cy="8208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80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,</a:t>
              </a:r>
              <a:endParaRPr b="0" lang="fr-FR" sz="4800" spc="-1" strike="noStrike">
                <a:latin typeface="Arial"/>
              </a:endParaRPr>
            </a:p>
          </p:txBody>
        </p:sp>
        <mc:AlternateContent>
          <mc:Choice xmlns:a14="http://schemas.microsoft.com/office/drawing/2010/main" Requires="a14">
            <p:sp>
              <p:nvSpPr>
                <p:cNvPr id="405" name="ZoneTexte 79"/>
                <p:cNvSpPr txBox="1"/>
                <p:nvPr/>
              </p:nvSpPr>
              <p:spPr>
                <a:xfrm>
                  <a:off x="7070400" y="3908520"/>
                  <a:ext cx="551880" cy="37044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0,1</m:t>
                      </m:r>
                    </m:oMath>
                  </a14:m>
                </a:p>
              </p:txBody>
            </p:sp>
          </mc:Choice>
          <mc:Fallback/>
        </mc:AlternateContent>
        <mc:AlternateContent>
          <mc:Choice xmlns:a14="http://schemas.microsoft.com/office/drawing/2010/main" Requires="a14">
            <p:sp>
              <p:nvSpPr>
                <p:cNvPr id="406" name="ZoneTexte 80"/>
                <p:cNvSpPr txBox="1"/>
                <p:nvPr/>
              </p:nvSpPr>
              <p:spPr>
                <a:xfrm>
                  <a:off x="7904160" y="3923640"/>
                  <a:ext cx="707040" cy="37008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0,01</m:t>
                      </m:r>
                    </m:oMath>
                  </a14:m>
                </a:p>
              </p:txBody>
            </p:sp>
          </mc:Choice>
          <mc:Fallback/>
        </mc:AlternateContent>
        <p:sp>
          <p:nvSpPr>
            <p:cNvPr id="407" name="ZoneTexte 81"/>
            <p:cNvSpPr/>
            <p:nvPr/>
          </p:nvSpPr>
          <p:spPr>
            <a:xfrm>
              <a:off x="6676560" y="4740120"/>
              <a:ext cx="696600" cy="8208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80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,</a:t>
              </a:r>
              <a:endParaRPr b="0" lang="fr-FR" sz="4800" spc="-1" strike="noStrike">
                <a:latin typeface="Arial"/>
              </a:endParaRPr>
            </a:p>
          </p:txBody>
        </p:sp>
        <p:sp>
          <p:nvSpPr>
            <p:cNvPr id="408" name="Rectangle 81"/>
            <p:cNvSpPr/>
            <p:nvPr/>
          </p:nvSpPr>
          <p:spPr>
            <a:xfrm>
              <a:off x="7773120" y="4375440"/>
              <a:ext cx="90288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6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7   </a:t>
              </a:r>
              <a:endParaRPr b="0" lang="fr-FR" sz="1950" spc="-1" strike="noStrike">
                <a:latin typeface="Arial"/>
              </a:endParaRPr>
            </a:p>
          </p:txBody>
        </p:sp>
      </p:grpSp>
      <p:sp>
        <p:nvSpPr>
          <p:cNvPr id="409" name=""/>
          <p:cNvSpPr/>
          <p:nvPr/>
        </p:nvSpPr>
        <p:spPr>
          <a:xfrm>
            <a:off x="4473000" y="5654880"/>
            <a:ext cx="4197600" cy="9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410" name="ZoneTexte 82"/>
          <p:cNvSpPr/>
          <p:nvPr/>
        </p:nvSpPr>
        <p:spPr>
          <a:xfrm>
            <a:off x="7104600" y="5760000"/>
            <a:ext cx="42804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3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411" name="ZoneTexte 83"/>
          <p:cNvSpPr/>
          <p:nvPr/>
        </p:nvSpPr>
        <p:spPr>
          <a:xfrm>
            <a:off x="6620760" y="5723640"/>
            <a:ext cx="42804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 </a:t>
            </a: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,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412" name="ZoneTexte 84"/>
          <p:cNvSpPr/>
          <p:nvPr/>
        </p:nvSpPr>
        <p:spPr>
          <a:xfrm>
            <a:off x="6190200" y="5760000"/>
            <a:ext cx="42804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1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413" name="ZoneTexte 85"/>
          <p:cNvSpPr/>
          <p:nvPr/>
        </p:nvSpPr>
        <p:spPr>
          <a:xfrm>
            <a:off x="8004600" y="5760000"/>
            <a:ext cx="42804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9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414" name="ZoneTexte 86"/>
          <p:cNvSpPr/>
          <p:nvPr/>
        </p:nvSpPr>
        <p:spPr>
          <a:xfrm>
            <a:off x="5304600" y="5760000"/>
            <a:ext cx="42804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6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415" name="ZoneTexte 87"/>
          <p:cNvSpPr/>
          <p:nvPr/>
        </p:nvSpPr>
        <p:spPr>
          <a:xfrm>
            <a:off x="7647120" y="900000"/>
            <a:ext cx="1232640" cy="57708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ff0000"/>
                </a:solidFill>
                <a:latin typeface="Calibri"/>
                <a:ea typeface="DejaVu Sans"/>
              </a:rPr>
              <a:t>61,39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416" name="ZoneTexte 88"/>
          <p:cNvSpPr/>
          <p:nvPr/>
        </p:nvSpPr>
        <p:spPr>
          <a:xfrm>
            <a:off x="7920000" y="4542120"/>
            <a:ext cx="359640" cy="317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1500" spc="-1" strike="noStrike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b="0" lang="fr-FR" sz="1500" spc="-1" strike="noStrike">
              <a:latin typeface="Arial"/>
            </a:endParaRPr>
          </a:p>
        </p:txBody>
      </p:sp>
      <p:sp>
        <p:nvSpPr>
          <p:cNvPr id="417" name="ZoneTexte 89"/>
          <p:cNvSpPr/>
          <p:nvPr/>
        </p:nvSpPr>
        <p:spPr>
          <a:xfrm>
            <a:off x="4662720" y="918000"/>
            <a:ext cx="469584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84,56 – 23,17 = …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418" name="ZoneTexte 90"/>
          <p:cNvSpPr/>
          <p:nvPr/>
        </p:nvSpPr>
        <p:spPr>
          <a:xfrm>
            <a:off x="7020360" y="5336640"/>
            <a:ext cx="539640" cy="318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1500" spc="-1" strike="noStrike">
                <a:solidFill>
                  <a:srgbClr val="000000"/>
                </a:solidFill>
                <a:latin typeface="Calibri"/>
                <a:ea typeface="DejaVu Sans"/>
              </a:rPr>
              <a:t>+1</a:t>
            </a:r>
            <a:endParaRPr b="0" lang="fr-FR" sz="15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304" dur="indefinite" restart="never" nodeType="tmRoot">
          <p:childTnLst>
            <p:seq>
              <p:cTn id="305" dur="indefinite" nodeType="mainSeq">
                <p:childTnLst>
                  <p:par>
                    <p:cTn id="306" fill="hold">
                      <p:stCondLst>
                        <p:cond delay="indefinite"/>
                      </p:stCondLst>
                      <p:childTnLst>
                        <p:par>
                          <p:cTn id="307" fill="hold">
                            <p:stCondLst>
                              <p:cond delay="0"/>
                            </p:stCondLst>
                            <p:childTnLst>
                              <p:par>
                                <p:cTn id="308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10" dur="500"/>
                                        <p:tgtEl>
                                          <p:spTgt spid="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1" fill="hold">
                      <p:stCondLst>
                        <p:cond delay="indefinite"/>
                      </p:stCondLst>
                      <p:childTnLst>
                        <p:par>
                          <p:cTn id="312" fill="hold">
                            <p:stCondLst>
                              <p:cond delay="0"/>
                            </p:stCondLst>
                            <p:childTnLst>
                              <p:par>
                                <p:cTn id="313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15" dur="500"/>
                                        <p:tgtEl>
                                          <p:spTgt spid="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6" fill="hold">
                      <p:stCondLst>
                        <p:cond delay="indefinite"/>
                      </p:stCondLst>
                      <p:childTnLst>
                        <p:par>
                          <p:cTn id="317" fill="hold">
                            <p:stCondLst>
                              <p:cond delay="0"/>
                            </p:stCondLst>
                            <p:childTnLst>
                              <p:par>
                                <p:cTn id="318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20" dur="500"/>
                                        <p:tgtEl>
                                          <p:spTgt spid="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1" fill="hold">
                      <p:stCondLst>
                        <p:cond delay="indefinite"/>
                      </p:stCondLst>
                      <p:childTnLst>
                        <p:par>
                          <p:cTn id="322" fill="hold">
                            <p:stCondLst>
                              <p:cond delay="0"/>
                            </p:stCondLst>
                            <p:childTnLst>
                              <p:par>
                                <p:cTn id="323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25" dur="500"/>
                                        <p:tgtEl>
                                          <p:spTgt spid="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6" fill="hold">
                      <p:stCondLst>
                        <p:cond delay="indefinite"/>
                      </p:stCondLst>
                      <p:childTnLst>
                        <p:par>
                          <p:cTn id="327" fill="hold">
                            <p:stCondLst>
                              <p:cond delay="0"/>
                            </p:stCondLst>
                            <p:childTnLst>
                              <p:par>
                                <p:cTn id="328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30" dur="500"/>
                                        <p:tgtEl>
                                          <p:spTgt spid="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1" fill="hold">
                      <p:stCondLst>
                        <p:cond delay="indefinite"/>
                      </p:stCondLst>
                      <p:childTnLst>
                        <p:par>
                          <p:cTn id="332" fill="hold">
                            <p:stCondLst>
                              <p:cond delay="0"/>
                            </p:stCondLst>
                            <p:childTnLst>
                              <p:par>
                                <p:cTn id="333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35" dur="500"/>
                                        <p:tgtEl>
                                          <p:spTgt spid="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6" fill="hold">
                      <p:stCondLst>
                        <p:cond delay="indefinite"/>
                      </p:stCondLst>
                      <p:childTnLst>
                        <p:par>
                          <p:cTn id="337" fill="hold">
                            <p:stCondLst>
                              <p:cond delay="0"/>
                            </p:stCondLst>
                            <p:childTnLst>
                              <p:par>
                                <p:cTn id="338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0" fill="hold">
                      <p:stCondLst>
                        <p:cond delay="indefinite"/>
                      </p:stCondLst>
                      <p:childTnLst>
                        <p:par>
                          <p:cTn id="341" fill="hold">
                            <p:stCondLst>
                              <p:cond delay="0"/>
                            </p:stCondLst>
                            <p:childTnLst>
                              <p:par>
                                <p:cTn id="342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4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6" fill="hold">
                      <p:stCondLst>
                        <p:cond delay="indefinite"/>
                      </p:stCondLst>
                      <p:childTnLst>
                        <p:par>
                          <p:cTn id="347" fill="hold">
                            <p:stCondLst>
                              <p:cond delay="0"/>
                            </p:stCondLst>
                            <p:childTnLst>
                              <p:par>
                                <p:cTn id="348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0" fill="hold">
                      <p:stCondLst>
                        <p:cond delay="indefinite"/>
                      </p:stCondLst>
                      <p:childTnLst>
                        <p:par>
                          <p:cTn id="351" fill="hold">
                            <p:stCondLst>
                              <p:cond delay="0"/>
                            </p:stCondLst>
                            <p:childTnLst>
                              <p:par>
                                <p:cTn id="352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4" fill="hold">
                      <p:stCondLst>
                        <p:cond delay="indefinite"/>
                      </p:stCondLst>
                      <p:childTnLst>
                        <p:par>
                          <p:cTn id="355" fill="hold">
                            <p:stCondLst>
                              <p:cond delay="0"/>
                            </p:stCondLst>
                            <p:childTnLst>
                              <p:par>
                                <p:cTn id="356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8" fill="hold">
                      <p:stCondLst>
                        <p:cond delay="indefinite"/>
                      </p:stCondLst>
                      <p:childTnLst>
                        <p:par>
                          <p:cTn id="359" fill="hold">
                            <p:stCondLst>
                              <p:cond delay="0"/>
                            </p:stCondLst>
                            <p:childTnLst>
                              <p:par>
                                <p:cTn id="360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2" fill="hold">
                      <p:stCondLst>
                        <p:cond delay="indefinite"/>
                      </p:stCondLst>
                      <p:childTnLst>
                        <p:par>
                          <p:cTn id="363" fill="hold">
                            <p:stCondLst>
                              <p:cond delay="0"/>
                            </p:stCondLst>
                            <p:childTnLst>
                              <p:par>
                                <p:cTn id="364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6" fill="hold">
                      <p:stCondLst>
                        <p:cond delay="indefinite"/>
                      </p:stCondLst>
                      <p:childTnLst>
                        <p:par>
                          <p:cTn id="367" fill="hold">
                            <p:stCondLst>
                              <p:cond delay="0"/>
                            </p:stCondLst>
                            <p:childTnLst>
                              <p:par>
                                <p:cTn id="368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0" fill="hold">
                      <p:stCondLst>
                        <p:cond delay="indefinite"/>
                      </p:stCondLst>
                      <p:childTnLst>
                        <p:par>
                          <p:cTn id="371" fill="hold">
                            <p:stCondLst>
                              <p:cond delay="0"/>
                            </p:stCondLst>
                            <p:childTnLst>
                              <p:par>
                                <p:cTn id="372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4" fill="hold">
                      <p:stCondLst>
                        <p:cond delay="indefinite"/>
                      </p:stCondLst>
                      <p:childTnLst>
                        <p:par>
                          <p:cTn id="375" fill="hold">
                            <p:stCondLst>
                              <p:cond delay="0"/>
                            </p:stCondLst>
                            <p:childTnLst>
                              <p:par>
                                <p:cTn id="376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61</TotalTime>
  <Application>LibreOffice/7.4.1.2$Windows_X86_64 LibreOffice_project/3c58a8f3a960df8bc8fd77b461821e42c061c5f0</Application>
  <AppVersion>15.0000</AppVersion>
  <Words>312</Words>
  <Paragraphs>105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2023-02-07T14:55:57Z</dcterms:created>
  <dc:creator>MHM</dc:creator>
  <dc:description/>
  <dc:language>fr-FR</dc:language>
  <cp:lastModifiedBy/>
  <dcterms:modified xsi:type="dcterms:W3CDTF">2026-03-31T21:47:51Z</dcterms:modified>
  <cp:revision>81</cp:revision>
  <dc:subject/>
  <dc:title>Présentation PowerPoint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Affichage à l'écran (4:3)</vt:lpwstr>
  </property>
  <property fmtid="{D5CDD505-2E9C-101B-9397-08002B2CF9AE}" pid="3" name="Slides">
    <vt:i4>13</vt:i4>
  </property>
</Properties>
</file>